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97" r:id="rId23"/>
    <p:sldId id="298" r:id="rId24"/>
    <p:sldId id="278" r:id="rId25"/>
    <p:sldId id="279" r:id="rId26"/>
    <p:sldId id="280" r:id="rId27"/>
    <p:sldId id="281" r:id="rId28"/>
    <p:sldId id="282" r:id="rId29"/>
    <p:sldId id="283" r:id="rId30"/>
    <p:sldId id="284"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slide" Target="slides/slide4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898DAA-E527-8849-A454-9FA4070F50DC}" type="datetimeFigureOut">
              <a:rPr lang="en-US" smtClean="0"/>
              <a:pPr/>
              <a:t>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98DAA-E527-8849-A454-9FA4070F50DC}" type="datetimeFigureOut">
              <a:rPr lang="en-US" smtClean="0"/>
              <a:pPr/>
              <a:t>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98DAA-E527-8849-A454-9FA4070F50DC}" type="datetimeFigureOut">
              <a:rPr lang="en-US" smtClean="0"/>
              <a:pPr/>
              <a:t>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98DAA-E527-8849-A454-9FA4070F50DC}" type="datetimeFigureOut">
              <a:rPr lang="en-US" smtClean="0"/>
              <a:pPr/>
              <a:t>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898DAA-E527-8849-A454-9FA4070F50DC}" type="datetimeFigureOut">
              <a:rPr lang="en-US" smtClean="0"/>
              <a:pPr/>
              <a:t>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898DAA-E527-8849-A454-9FA4070F50DC}" type="datetimeFigureOut">
              <a:rPr lang="en-US" smtClean="0"/>
              <a:pPr/>
              <a:t>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898DAA-E527-8849-A454-9FA4070F50DC}" type="datetimeFigureOut">
              <a:rPr lang="en-US" smtClean="0"/>
              <a:pPr/>
              <a:t>1/6/12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898DAA-E527-8849-A454-9FA4070F50DC}" type="datetimeFigureOut">
              <a:rPr lang="en-US" smtClean="0"/>
              <a:pPr/>
              <a:t>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98DAA-E527-8849-A454-9FA4070F50DC}" type="datetimeFigureOut">
              <a:rPr lang="en-US" smtClean="0"/>
              <a:pPr/>
              <a:t>1/6/12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98DAA-E527-8849-A454-9FA4070F50DC}" type="datetimeFigureOut">
              <a:rPr lang="en-US" smtClean="0"/>
              <a:pPr/>
              <a:t>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98DAA-E527-8849-A454-9FA4070F50DC}" type="datetimeFigureOut">
              <a:rPr lang="en-US" smtClean="0"/>
              <a:pPr/>
              <a:t>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762AA4-98B5-0448-B696-6FE65701980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98DAA-E527-8849-A454-9FA4070F50DC}" type="datetimeFigureOut">
              <a:rPr lang="en-US" smtClean="0"/>
              <a:pPr/>
              <a:t>1/6/12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62AA4-98B5-0448-B696-6FE65701980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5115727"/>
          </a:xfrm>
        </p:spPr>
        <p:txBody>
          <a:bodyPr/>
          <a:lstStyle/>
          <a:p>
            <a:r>
              <a:rPr lang="en-US" dirty="0" smtClean="0">
                <a:solidFill>
                  <a:schemeClr val="bg1"/>
                </a:solidFill>
              </a:rPr>
              <a:t>Time for a little grammar</a:t>
            </a:r>
            <a:br>
              <a:rPr lang="en-US" dirty="0" smtClean="0">
                <a:solidFill>
                  <a:schemeClr val="bg1"/>
                </a:solidFill>
              </a:rPr>
            </a:b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la </a:t>
            </a:r>
            <a:r>
              <a:rPr lang="en-US" dirty="0" err="1" smtClean="0">
                <a:solidFill>
                  <a:srgbClr val="000000"/>
                </a:solidFill>
              </a:rPr>
              <a:t>computadora</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73245" y="1600200"/>
            <a:ext cx="5994400" cy="46863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la </a:t>
            </a:r>
            <a:r>
              <a:rPr lang="en-US" dirty="0" err="1" smtClean="0">
                <a:solidFill>
                  <a:srgbClr val="000000"/>
                </a:solidFill>
              </a:rPr>
              <a:t>veo</a:t>
            </a:r>
            <a:r>
              <a:rPr lang="en-US" dirty="0" smtClean="0">
                <a:solidFill>
                  <a:srgbClr val="000000"/>
                </a:solidFill>
              </a:rPr>
              <a:t/>
            </a:r>
            <a:br>
              <a:rPr lang="en-US" dirty="0" smtClean="0">
                <a:solidFill>
                  <a:srgbClr val="000000"/>
                </a:solidFill>
              </a:rPr>
            </a:br>
            <a:r>
              <a:rPr lang="en-US" dirty="0" smtClean="0">
                <a:solidFill>
                  <a:srgbClr val="000000"/>
                </a:solidFill>
              </a:rPr>
              <a:t>No la </a:t>
            </a:r>
            <a:r>
              <a:rPr lang="en-US" dirty="0" err="1" smtClean="0">
                <a:solidFill>
                  <a:srgbClr val="000000"/>
                </a:solidFill>
              </a:rPr>
              <a:t>veo</a:t>
            </a:r>
            <a:endParaRPr lang="en-US" dirty="0">
              <a:solidFill>
                <a:srgbClr val="000000"/>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773245" y="1600200"/>
            <a:ext cx="5994400" cy="46863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el </a:t>
            </a:r>
            <a:r>
              <a:rPr lang="en-US" dirty="0" err="1" smtClean="0">
                <a:solidFill>
                  <a:srgbClr val="000000"/>
                </a:solidFill>
              </a:rPr>
              <a:t>carro</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86719" y="1746265"/>
            <a:ext cx="5268950" cy="394662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lo </a:t>
            </a:r>
            <a:r>
              <a:rPr lang="en-US" dirty="0" err="1" smtClean="0">
                <a:solidFill>
                  <a:srgbClr val="000000"/>
                </a:solidFill>
              </a:rPr>
              <a:t>veo</a:t>
            </a:r>
            <a:r>
              <a:rPr lang="en-US" dirty="0" smtClean="0">
                <a:solidFill>
                  <a:srgbClr val="000000"/>
                </a:solidFill>
              </a:rPr>
              <a:t/>
            </a:r>
            <a:br>
              <a:rPr lang="en-US" dirty="0" smtClean="0">
                <a:solidFill>
                  <a:srgbClr val="000000"/>
                </a:solidFill>
              </a:rPr>
            </a:br>
            <a:r>
              <a:rPr lang="en-US" dirty="0" smtClean="0">
                <a:solidFill>
                  <a:srgbClr val="000000"/>
                </a:solidFill>
              </a:rPr>
              <a:t>No lo </a:t>
            </a:r>
            <a:r>
              <a:rPr lang="en-US" dirty="0" err="1" smtClean="0">
                <a:solidFill>
                  <a:srgbClr val="000000"/>
                </a:solidFill>
              </a:rPr>
              <a:t>veo</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86719" y="1746265"/>
            <a:ext cx="5268950" cy="394662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los discos </a:t>
            </a:r>
            <a:r>
              <a:rPr lang="en-US" dirty="0" err="1" smtClean="0">
                <a:solidFill>
                  <a:srgbClr val="000000"/>
                </a:solidFill>
              </a:rPr>
              <a:t>compactos</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43365" y="1600200"/>
            <a:ext cx="4525963" cy="452596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los </a:t>
            </a:r>
            <a:r>
              <a:rPr lang="en-US" dirty="0" err="1" smtClean="0">
                <a:solidFill>
                  <a:srgbClr val="000000"/>
                </a:solidFill>
              </a:rPr>
              <a:t>vo</a:t>
            </a:r>
            <a:r>
              <a:rPr lang="en-US" dirty="0" smtClean="0">
                <a:solidFill>
                  <a:srgbClr val="000000"/>
                </a:solidFill>
              </a:rPr>
              <a:t/>
            </a:r>
            <a:br>
              <a:rPr lang="en-US" dirty="0" smtClean="0">
                <a:solidFill>
                  <a:srgbClr val="000000"/>
                </a:solidFill>
              </a:rPr>
            </a:br>
            <a:r>
              <a:rPr lang="en-US" dirty="0" smtClean="0">
                <a:solidFill>
                  <a:srgbClr val="000000"/>
                </a:solidFill>
              </a:rPr>
              <a:t>No los </a:t>
            </a:r>
            <a:r>
              <a:rPr lang="en-US" dirty="0" err="1" smtClean="0">
                <a:solidFill>
                  <a:srgbClr val="000000"/>
                </a:solidFill>
              </a:rPr>
              <a:t>veo</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43365" y="1600200"/>
            <a:ext cx="4525963" cy="452596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la </a:t>
            </a:r>
            <a:r>
              <a:rPr lang="en-US" dirty="0" err="1" smtClean="0">
                <a:solidFill>
                  <a:srgbClr val="000000"/>
                </a:solidFill>
              </a:rPr>
              <a:t>grabadora</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812150" y="2033129"/>
            <a:ext cx="6119104" cy="371820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la </a:t>
            </a:r>
            <a:r>
              <a:rPr lang="en-US" dirty="0" err="1" smtClean="0">
                <a:solidFill>
                  <a:srgbClr val="000000"/>
                </a:solidFill>
              </a:rPr>
              <a:t>veo</a:t>
            </a:r>
            <a:r>
              <a:rPr lang="en-US" dirty="0" smtClean="0">
                <a:solidFill>
                  <a:srgbClr val="000000"/>
                </a:solidFill>
              </a:rPr>
              <a:t/>
            </a:r>
            <a:br>
              <a:rPr lang="en-US" dirty="0" smtClean="0">
                <a:solidFill>
                  <a:srgbClr val="000000"/>
                </a:solidFill>
              </a:rPr>
            </a:br>
            <a:r>
              <a:rPr lang="en-US" dirty="0" smtClean="0">
                <a:solidFill>
                  <a:srgbClr val="000000"/>
                </a:solidFill>
              </a:rPr>
              <a:t>No la </a:t>
            </a:r>
            <a:r>
              <a:rPr lang="en-US" dirty="0" err="1" smtClean="0">
                <a:solidFill>
                  <a:srgbClr val="000000"/>
                </a:solidFill>
              </a:rPr>
              <a:t>veo</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12150" y="2033129"/>
            <a:ext cx="6119104" cy="371820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el </a:t>
            </a:r>
            <a:r>
              <a:rPr lang="en-US" dirty="0" err="1" smtClean="0">
                <a:solidFill>
                  <a:srgbClr val="000000"/>
                </a:solidFill>
              </a:rPr>
              <a:t>libro</a:t>
            </a:r>
            <a:r>
              <a:rPr lang="en-US" dirty="0" smtClean="0">
                <a:solidFill>
                  <a:srgbClr val="000000"/>
                </a:solidFill>
              </a:rPr>
              <a:t> de </a:t>
            </a:r>
            <a:r>
              <a:rPr lang="en-US" dirty="0" err="1" smtClean="0">
                <a:solidFill>
                  <a:srgbClr val="000000"/>
                </a:solidFill>
              </a:rPr>
              <a:t>español</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962684" y="1417638"/>
            <a:ext cx="3650888" cy="498194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lo </a:t>
            </a:r>
            <a:r>
              <a:rPr lang="en-US" dirty="0" err="1" smtClean="0">
                <a:solidFill>
                  <a:srgbClr val="000000"/>
                </a:solidFill>
              </a:rPr>
              <a:t>veo</a:t>
            </a:r>
            <a:r>
              <a:rPr lang="en-US" dirty="0" smtClean="0">
                <a:solidFill>
                  <a:srgbClr val="000000"/>
                </a:solidFill>
              </a:rPr>
              <a:t/>
            </a:r>
            <a:br>
              <a:rPr lang="en-US" dirty="0" smtClean="0">
                <a:solidFill>
                  <a:srgbClr val="000000"/>
                </a:solidFill>
              </a:rPr>
            </a:br>
            <a:r>
              <a:rPr lang="en-US" dirty="0" smtClean="0">
                <a:solidFill>
                  <a:srgbClr val="000000"/>
                </a:solidFill>
              </a:rPr>
              <a:t>No lo </a:t>
            </a:r>
            <a:r>
              <a:rPr lang="en-US" dirty="0" err="1" smtClean="0">
                <a:solidFill>
                  <a:srgbClr val="000000"/>
                </a:solidFill>
              </a:rPr>
              <a:t>veo</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962684" y="1417638"/>
            <a:ext cx="3650888" cy="498194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46464"/>
          </a:xfrm>
        </p:spPr>
        <p:txBody>
          <a:bodyPr/>
          <a:lstStyle/>
          <a:p>
            <a:r>
              <a:rPr lang="en-US" dirty="0" smtClean="0">
                <a:solidFill>
                  <a:srgbClr val="000000"/>
                </a:solidFill>
              </a:rPr>
              <a:t>Direct Objects</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A direct object is the person or thing in a sentence that directly receives the action of the verb. They answer the question “WHO” or “WHAT”</a:t>
            </a:r>
            <a:endParaRPr lang="en-US" dirty="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Ves</a:t>
            </a:r>
            <a:r>
              <a:rPr lang="en-US" dirty="0" smtClean="0">
                <a:solidFill>
                  <a:srgbClr val="000000"/>
                </a:solidFill>
              </a:rPr>
              <a:t> </a:t>
            </a:r>
            <a:r>
              <a:rPr lang="en-US" dirty="0" err="1" smtClean="0">
                <a:solidFill>
                  <a:srgbClr val="000000"/>
                </a:solidFill>
              </a:rPr>
              <a:t>las</a:t>
            </a:r>
            <a:r>
              <a:rPr lang="en-US" dirty="0" smtClean="0">
                <a:solidFill>
                  <a:srgbClr val="000000"/>
                </a:solidFill>
              </a:rPr>
              <a:t> </a:t>
            </a:r>
            <a:r>
              <a:rPr lang="en-US" dirty="0" err="1" smtClean="0">
                <a:solidFill>
                  <a:srgbClr val="000000"/>
                </a:solidFill>
              </a:rPr>
              <a:t>revistas</a:t>
            </a:r>
            <a:r>
              <a:rPr lang="en-US" dirty="0" smtClean="0">
                <a:solidFill>
                  <a:srgbClr val="000000"/>
                </a:solidFill>
              </a:rPr>
              <a:t> de </a:t>
            </a:r>
            <a:r>
              <a:rPr lang="en-US" dirty="0" err="1" smtClean="0">
                <a:solidFill>
                  <a:srgbClr val="000000"/>
                </a:solidFill>
              </a:rPr>
              <a:t>música</a:t>
            </a:r>
            <a:r>
              <a:rPr lang="en-US" dirty="0" smtClean="0">
                <a:solidFill>
                  <a:srgbClr val="000000"/>
                </a:solidFill>
              </a:rPr>
              <a:t>?</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29006" y="1228762"/>
            <a:ext cx="3588935" cy="489740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00"/>
                </a:solidFill>
              </a:rPr>
              <a:t>Sí</a:t>
            </a:r>
            <a:r>
              <a:rPr lang="en-US" dirty="0" smtClean="0">
                <a:solidFill>
                  <a:srgbClr val="000000"/>
                </a:solidFill>
              </a:rPr>
              <a:t> </a:t>
            </a:r>
            <a:r>
              <a:rPr lang="en-US" dirty="0" err="1" smtClean="0">
                <a:solidFill>
                  <a:srgbClr val="000000"/>
                </a:solidFill>
              </a:rPr>
              <a:t>las</a:t>
            </a:r>
            <a:r>
              <a:rPr lang="en-US" dirty="0" smtClean="0">
                <a:solidFill>
                  <a:srgbClr val="000000"/>
                </a:solidFill>
              </a:rPr>
              <a:t> </a:t>
            </a:r>
            <a:r>
              <a:rPr lang="en-US" dirty="0" err="1" smtClean="0">
                <a:solidFill>
                  <a:srgbClr val="000000"/>
                </a:solidFill>
              </a:rPr>
              <a:t>veo</a:t>
            </a:r>
            <a:r>
              <a:rPr lang="en-US" dirty="0" smtClean="0">
                <a:solidFill>
                  <a:srgbClr val="000000"/>
                </a:solidFill>
              </a:rPr>
              <a:t/>
            </a:r>
            <a:br>
              <a:rPr lang="en-US" dirty="0" smtClean="0">
                <a:solidFill>
                  <a:srgbClr val="000000"/>
                </a:solidFill>
              </a:rPr>
            </a:br>
            <a:r>
              <a:rPr lang="en-US" dirty="0" smtClean="0">
                <a:solidFill>
                  <a:srgbClr val="000000"/>
                </a:solidFill>
              </a:rPr>
              <a:t>No </a:t>
            </a:r>
            <a:r>
              <a:rPr lang="en-US" dirty="0" err="1" smtClean="0">
                <a:solidFill>
                  <a:srgbClr val="000000"/>
                </a:solidFill>
              </a:rPr>
              <a:t>las</a:t>
            </a:r>
            <a:r>
              <a:rPr lang="en-US" dirty="0" smtClean="0">
                <a:solidFill>
                  <a:srgbClr val="000000"/>
                </a:solidFill>
              </a:rPr>
              <a:t> </a:t>
            </a:r>
            <a:r>
              <a:rPr lang="en-US" dirty="0" err="1" smtClean="0">
                <a:solidFill>
                  <a:srgbClr val="000000"/>
                </a:solidFill>
              </a:rPr>
              <a:t>veo</a:t>
            </a:r>
            <a:r>
              <a:rPr lang="en-US" dirty="0" smtClean="0">
                <a:solidFill>
                  <a:srgbClr val="000000"/>
                </a:solidFill>
              </a:rPr>
              <a:t/>
            </a:r>
            <a:br>
              <a:rPr lang="en-US" dirty="0" smtClean="0">
                <a:solidFill>
                  <a:srgbClr val="000000"/>
                </a:solidFill>
              </a:rPr>
            </a:br>
            <a:endParaRPr lang="en-US" dirty="0">
              <a:solidFill>
                <a:srgbClr val="000000"/>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931706" y="1228762"/>
            <a:ext cx="3588935" cy="489740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85870"/>
          </a:xfrm>
        </p:spPr>
        <p:txBody>
          <a:bodyPr>
            <a:normAutofit fontScale="90000"/>
          </a:bodyPr>
          <a:lstStyle/>
          <a:p>
            <a:r>
              <a:rPr lang="en-US" dirty="0" smtClean="0"/>
              <a:t>1. ¿</a:t>
            </a:r>
            <a:r>
              <a:rPr lang="en-US" dirty="0" err="1" smtClean="0"/>
              <a:t>Necesitas</a:t>
            </a:r>
            <a:r>
              <a:rPr lang="en-US" dirty="0" smtClean="0"/>
              <a:t> los </a:t>
            </a:r>
            <a:r>
              <a:rPr lang="en-US" dirty="0" err="1" smtClean="0"/>
              <a:t>mapas</a:t>
            </a:r>
            <a:r>
              <a:rPr lang="en-US" dirty="0" smtClean="0"/>
              <a:t> de Puerto Limón?</a:t>
            </a:r>
            <a:br>
              <a:rPr lang="en-US" dirty="0" smtClean="0"/>
            </a:br>
            <a:r>
              <a:rPr lang="en-US" dirty="0" smtClean="0"/>
              <a:t>2. ¿</a:t>
            </a:r>
            <a:r>
              <a:rPr lang="en-US" dirty="0" err="1" smtClean="0"/>
              <a:t>Pasas</a:t>
            </a:r>
            <a:r>
              <a:rPr lang="en-US" dirty="0" smtClean="0"/>
              <a:t> la </a:t>
            </a:r>
            <a:r>
              <a:rPr lang="en-US" dirty="0" err="1" smtClean="0"/>
              <a:t>horas</a:t>
            </a:r>
            <a:r>
              <a:rPr lang="en-US" dirty="0" smtClean="0"/>
              <a:t> </a:t>
            </a:r>
            <a:r>
              <a:rPr lang="en-US" dirty="0" err="1" smtClean="0"/>
              <a:t>libres</a:t>
            </a:r>
            <a:r>
              <a:rPr lang="en-US" dirty="0" smtClean="0"/>
              <a:t> en la playa?</a:t>
            </a:r>
            <a:br>
              <a:rPr lang="en-US" dirty="0" smtClean="0"/>
            </a:br>
            <a:r>
              <a:rPr lang="en-US" dirty="0" smtClean="0"/>
              <a:t>3. ¿Lees </a:t>
            </a:r>
            <a:r>
              <a:rPr lang="en-US" dirty="0" err="1" smtClean="0"/>
              <a:t>las</a:t>
            </a:r>
            <a:r>
              <a:rPr lang="en-US" dirty="0" smtClean="0"/>
              <a:t> </a:t>
            </a:r>
            <a:r>
              <a:rPr lang="en-US" dirty="0" err="1" smtClean="0"/>
              <a:t>revistas</a:t>
            </a:r>
            <a:r>
              <a:rPr lang="en-US" dirty="0" smtClean="0"/>
              <a:t> en </a:t>
            </a:r>
            <a:r>
              <a:rPr lang="en-US" dirty="0" err="1" smtClean="0"/>
              <a:t>español</a:t>
            </a:r>
            <a:r>
              <a:rPr lang="en-US" dirty="0" smtClean="0"/>
              <a:t>?</a:t>
            </a:r>
            <a:br>
              <a:rPr lang="en-US" dirty="0" smtClean="0"/>
            </a:br>
            <a:r>
              <a:rPr lang="en-US" dirty="0" smtClean="0"/>
              <a:t>4. ¿</a:t>
            </a:r>
            <a:r>
              <a:rPr lang="en-US" dirty="0" err="1" smtClean="0"/>
              <a:t>Compras</a:t>
            </a:r>
            <a:r>
              <a:rPr lang="en-US" dirty="0" smtClean="0"/>
              <a:t> los discos </a:t>
            </a:r>
            <a:r>
              <a:rPr lang="en-US" dirty="0" err="1" smtClean="0"/>
              <a:t>compactos</a:t>
            </a:r>
            <a:r>
              <a:rPr lang="en-US" dirty="0" smtClean="0"/>
              <a:t> de </a:t>
            </a:r>
            <a:r>
              <a:rPr lang="en-US" dirty="0" err="1" smtClean="0"/>
              <a:t>tu</a:t>
            </a:r>
            <a:r>
              <a:rPr lang="en-US" dirty="0" smtClean="0"/>
              <a:t> </a:t>
            </a:r>
            <a:r>
              <a:rPr lang="en-US" dirty="0" err="1" smtClean="0"/>
              <a:t>cantante</a:t>
            </a:r>
            <a:r>
              <a:rPr lang="en-US" dirty="0" smtClean="0"/>
              <a:t> </a:t>
            </a:r>
            <a:r>
              <a:rPr lang="en-US" dirty="0" err="1" smtClean="0"/>
              <a:t>favorito</a:t>
            </a:r>
            <a:r>
              <a:rPr lang="en-US" dirty="0" smtClean="0"/>
              <a:t>/a?</a:t>
            </a:r>
            <a:br>
              <a:rPr lang="en-US" dirty="0" smtClean="0"/>
            </a:br>
            <a:r>
              <a:rPr lang="en-US" dirty="0" smtClean="0"/>
              <a:t>5. ¿</a:t>
            </a:r>
            <a:r>
              <a:rPr lang="en-US" dirty="0" err="1" smtClean="0"/>
              <a:t>Entras</a:t>
            </a:r>
            <a:r>
              <a:rPr lang="en-US" dirty="0" smtClean="0"/>
              <a:t> los </a:t>
            </a:r>
            <a:r>
              <a:rPr lang="en-US" dirty="0" err="1" smtClean="0"/>
              <a:t>números</a:t>
            </a:r>
            <a:r>
              <a:rPr lang="en-US" dirty="0" smtClean="0"/>
              <a:t> en la </a:t>
            </a:r>
            <a:r>
              <a:rPr lang="en-US" dirty="0" err="1" smtClean="0"/>
              <a:t>computadora</a:t>
            </a:r>
            <a:r>
              <a:rPr lang="en-US" dirty="0" smtClean="0"/>
              <a:t>?</a:t>
            </a:r>
            <a:br>
              <a:rPr lang="en-US" dirty="0" smtClean="0"/>
            </a:br>
            <a:r>
              <a:rPr lang="en-US" dirty="0" smtClean="0"/>
              <a:t>6. ¿</a:t>
            </a:r>
            <a:r>
              <a:rPr lang="en-US" dirty="0" err="1" smtClean="0"/>
              <a:t>Cantas</a:t>
            </a:r>
            <a:r>
              <a:rPr lang="en-US" dirty="0" smtClean="0"/>
              <a:t> </a:t>
            </a:r>
            <a:r>
              <a:rPr lang="en-US" dirty="0" err="1" smtClean="0"/>
              <a:t>las</a:t>
            </a:r>
            <a:r>
              <a:rPr lang="en-US" dirty="0" smtClean="0"/>
              <a:t> </a:t>
            </a:r>
            <a:r>
              <a:rPr lang="en-US" dirty="0" err="1" smtClean="0"/>
              <a:t>canciones</a:t>
            </a:r>
            <a:r>
              <a:rPr lang="en-US" dirty="0" smtClean="0"/>
              <a:t> de </a:t>
            </a:r>
            <a:r>
              <a:rPr lang="en-US" dirty="0" err="1" smtClean="0"/>
              <a:t>amor</a:t>
            </a:r>
            <a:r>
              <a:rPr lang="en-US" dirty="0" smtClean="0"/>
              <a: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85870"/>
          </a:xfrm>
        </p:spPr>
        <p:txBody>
          <a:bodyPr/>
          <a:lstStyle/>
          <a:p>
            <a:r>
              <a:rPr lang="en-US" dirty="0" smtClean="0"/>
              <a:t>1. </a:t>
            </a:r>
            <a:r>
              <a:rPr lang="en-US" dirty="0" err="1" smtClean="0"/>
              <a:t>Sí</a:t>
            </a:r>
            <a:r>
              <a:rPr lang="en-US" dirty="0" smtClean="0"/>
              <a:t>/No los </a:t>
            </a:r>
            <a:r>
              <a:rPr lang="en-US" dirty="0" err="1" smtClean="0"/>
              <a:t>necesito</a:t>
            </a:r>
            <a:r>
              <a:rPr lang="en-US" dirty="0" smtClean="0"/>
              <a:t>.</a:t>
            </a:r>
            <a:br>
              <a:rPr lang="en-US" dirty="0" smtClean="0"/>
            </a:br>
            <a:r>
              <a:rPr lang="en-US" dirty="0" smtClean="0"/>
              <a:t>2. </a:t>
            </a:r>
            <a:r>
              <a:rPr lang="en-US" dirty="0" err="1" smtClean="0"/>
              <a:t>Sí</a:t>
            </a:r>
            <a:r>
              <a:rPr lang="en-US" dirty="0" smtClean="0"/>
              <a:t>/No </a:t>
            </a:r>
            <a:r>
              <a:rPr lang="en-US" dirty="0" err="1" smtClean="0"/>
              <a:t>las</a:t>
            </a:r>
            <a:r>
              <a:rPr lang="en-US" dirty="0" smtClean="0"/>
              <a:t> </a:t>
            </a:r>
            <a:r>
              <a:rPr lang="en-US" dirty="0" err="1" smtClean="0"/>
              <a:t>paso</a:t>
            </a:r>
            <a:r>
              <a:rPr lang="en-US" dirty="0" smtClean="0"/>
              <a:t> en la playa.</a:t>
            </a:r>
            <a:br>
              <a:rPr lang="en-US" dirty="0" smtClean="0"/>
            </a:br>
            <a:r>
              <a:rPr lang="en-US" dirty="0" smtClean="0"/>
              <a:t>3. </a:t>
            </a:r>
            <a:r>
              <a:rPr lang="en-US" dirty="0" err="1" smtClean="0"/>
              <a:t>Sí</a:t>
            </a:r>
            <a:r>
              <a:rPr lang="en-US" dirty="0" smtClean="0"/>
              <a:t>/No </a:t>
            </a:r>
            <a:r>
              <a:rPr lang="en-US" dirty="0" err="1" smtClean="0"/>
              <a:t>las</a:t>
            </a:r>
            <a:r>
              <a:rPr lang="en-US" dirty="0" smtClean="0"/>
              <a:t> </a:t>
            </a:r>
            <a:r>
              <a:rPr lang="en-US" dirty="0" err="1" smtClean="0"/>
              <a:t>leo</a:t>
            </a:r>
            <a:r>
              <a:rPr lang="en-US" dirty="0" smtClean="0"/>
              <a:t>.</a:t>
            </a:r>
            <a:br>
              <a:rPr lang="en-US" dirty="0" smtClean="0"/>
            </a:br>
            <a:r>
              <a:rPr lang="en-US" dirty="0" smtClean="0"/>
              <a:t>4. </a:t>
            </a:r>
            <a:r>
              <a:rPr lang="en-US" dirty="0" err="1" smtClean="0"/>
              <a:t>Sí</a:t>
            </a:r>
            <a:r>
              <a:rPr lang="en-US" dirty="0" smtClean="0"/>
              <a:t>/No los </a:t>
            </a:r>
            <a:r>
              <a:rPr lang="en-US" dirty="0" err="1" smtClean="0"/>
              <a:t>compro</a:t>
            </a:r>
            <a:r>
              <a:rPr lang="en-US" dirty="0" smtClean="0"/>
              <a:t>.</a:t>
            </a:r>
            <a:br>
              <a:rPr lang="en-US" dirty="0" smtClean="0"/>
            </a:br>
            <a:r>
              <a:rPr lang="en-US" dirty="0" smtClean="0"/>
              <a:t>5. </a:t>
            </a:r>
            <a:r>
              <a:rPr lang="en-US" dirty="0" err="1" smtClean="0"/>
              <a:t>Sí</a:t>
            </a:r>
            <a:r>
              <a:rPr lang="en-US" dirty="0" smtClean="0"/>
              <a:t>/No los </a:t>
            </a:r>
            <a:r>
              <a:rPr lang="en-US" dirty="0" err="1" smtClean="0"/>
              <a:t>entro</a:t>
            </a:r>
            <a:r>
              <a:rPr lang="en-US" dirty="0" smtClean="0"/>
              <a:t>.</a:t>
            </a:r>
            <a:br>
              <a:rPr lang="en-US" dirty="0" smtClean="0"/>
            </a:br>
            <a:r>
              <a:rPr lang="en-US" dirty="0" smtClean="0"/>
              <a:t>6. </a:t>
            </a:r>
            <a:r>
              <a:rPr lang="en-US" dirty="0" err="1" smtClean="0"/>
              <a:t>Sí</a:t>
            </a:r>
            <a:r>
              <a:rPr lang="en-US" dirty="0" smtClean="0"/>
              <a:t>/No </a:t>
            </a:r>
            <a:r>
              <a:rPr lang="en-US" dirty="0" err="1" smtClean="0"/>
              <a:t>las</a:t>
            </a:r>
            <a:r>
              <a:rPr lang="en-US" dirty="0" smtClean="0"/>
              <a:t> canto.</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39402"/>
          </a:xfrm>
        </p:spPr>
        <p:txBody>
          <a:bodyPr/>
          <a:lstStyle/>
          <a:p>
            <a:r>
              <a:rPr lang="en-US" dirty="0" smtClean="0">
                <a:solidFill>
                  <a:srgbClr val="000000"/>
                </a:solidFill>
              </a:rPr>
              <a:t>OK, enough grammar for today. </a:t>
            </a:r>
            <a:br>
              <a:rPr lang="en-US" dirty="0" smtClean="0">
                <a:solidFill>
                  <a:srgbClr val="000000"/>
                </a:solidFill>
              </a:rPr>
            </a:br>
            <a:r>
              <a:rPr lang="en-US" dirty="0" err="1" smtClean="0">
                <a:solidFill>
                  <a:srgbClr val="000000"/>
                </a:solidFill>
              </a:rPr>
              <a:t>Oy</a:t>
            </a:r>
            <a:r>
              <a:rPr lang="en-US" dirty="0" smtClean="0">
                <a:solidFill>
                  <a:srgbClr val="000000"/>
                </a:solidFill>
              </a:rPr>
              <a:t> vey.</a:t>
            </a:r>
            <a:br>
              <a:rPr lang="en-US" dirty="0" smtClean="0">
                <a:solidFill>
                  <a:srgbClr val="000000"/>
                </a:solidFill>
              </a:rPr>
            </a:br>
            <a:r>
              <a:rPr lang="en-US" dirty="0" smtClean="0">
                <a:solidFill>
                  <a:srgbClr val="000000"/>
                </a:solidFill>
              </a:rPr>
              <a:t>We can all relax now.</a:t>
            </a:r>
            <a:br>
              <a:rPr lang="en-US" dirty="0" smtClean="0">
                <a:solidFill>
                  <a:srgbClr val="000000"/>
                </a:solidFill>
              </a:rPr>
            </a:br>
            <a:r>
              <a:rPr lang="en-US" dirty="0" smtClean="0">
                <a:solidFill>
                  <a:srgbClr val="000000"/>
                </a:solidFill>
              </a:rPr>
              <a:t>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endParaRPr lang="en-US" dirty="0">
              <a:solidFill>
                <a:srgbClr val="000000"/>
              </a:solidFill>
            </a:endParaRPr>
          </a:p>
        </p:txBody>
      </p:sp>
      <p:pic>
        <p:nvPicPr>
          <p:cNvPr id="3" name="Picture 2"/>
          <p:cNvPicPr>
            <a:picLocks noChangeAspect="1"/>
          </p:cNvPicPr>
          <p:nvPr/>
        </p:nvPicPr>
        <p:blipFill>
          <a:blip r:embed="rId2"/>
          <a:stretch>
            <a:fillRect/>
          </a:stretch>
        </p:blipFill>
        <p:spPr>
          <a:xfrm>
            <a:off x="3450003" y="3299340"/>
            <a:ext cx="2451100" cy="33147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0381"/>
          </a:xfrm>
        </p:spPr>
        <p:txBody>
          <a:bodyPr>
            <a:normAutofit fontScale="90000"/>
          </a:bodyPr>
          <a:lstStyle/>
          <a:p>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sz="2667" dirty="0" smtClean="0">
                <a:solidFill>
                  <a:srgbClr val="000000"/>
                </a:solidFill>
              </a:rPr>
              <a:t/>
            </a:r>
            <a:br>
              <a:rPr lang="en-US" sz="2667" dirty="0" smtClean="0">
                <a:solidFill>
                  <a:srgbClr val="000000"/>
                </a:solidFill>
              </a:rPr>
            </a:br>
            <a:r>
              <a:rPr lang="en-US" sz="2667" dirty="0" smtClean="0">
                <a:solidFill>
                  <a:srgbClr val="000000"/>
                </a:solidFill>
              </a:rPr>
              <a:t/>
            </a:r>
            <a:br>
              <a:rPr lang="en-US" sz="2667" dirty="0" smtClean="0">
                <a:solidFill>
                  <a:srgbClr val="000000"/>
                </a:solidFill>
              </a:rPr>
            </a:br>
            <a:r>
              <a:rPr lang="en-US" sz="2667" dirty="0" smtClean="0">
                <a:solidFill>
                  <a:srgbClr val="000000"/>
                </a:solidFill>
              </a:rPr>
              <a:t/>
            </a:r>
            <a:br>
              <a:rPr lang="en-US" sz="2667" dirty="0" smtClean="0">
                <a:solidFill>
                  <a:srgbClr val="000000"/>
                </a:solidFill>
              </a:rPr>
            </a:br>
            <a:r>
              <a:rPr lang="en-US" sz="2667" dirty="0" smtClean="0">
                <a:solidFill>
                  <a:srgbClr val="000000"/>
                </a:solidFill>
              </a:rPr>
              <a:t/>
            </a:r>
            <a:br>
              <a:rPr lang="en-US" sz="2667" dirty="0" smtClean="0">
                <a:solidFill>
                  <a:srgbClr val="000000"/>
                </a:solidFill>
              </a:rPr>
            </a:br>
            <a:r>
              <a:rPr lang="en-US" sz="2667" dirty="0">
                <a:solidFill>
                  <a:srgbClr val="000000"/>
                </a:solidFill>
              </a:rPr>
              <a:t/>
            </a:r>
            <a:br>
              <a:rPr lang="en-US" sz="2667" dirty="0">
                <a:solidFill>
                  <a:srgbClr val="000000"/>
                </a:solidFill>
              </a:rPr>
            </a:br>
            <a:r>
              <a:rPr lang="en-US" sz="3111" dirty="0" smtClean="0">
                <a:solidFill>
                  <a:srgbClr val="000000"/>
                </a:solidFill>
              </a:rPr>
              <a:t>Let’s play un </a:t>
            </a:r>
            <a:r>
              <a:rPr lang="en-US" sz="3111" dirty="0" err="1" smtClean="0">
                <a:solidFill>
                  <a:srgbClr val="000000"/>
                </a:solidFill>
              </a:rPr>
              <a:t>juego</a:t>
            </a:r>
            <a:r>
              <a:rPr lang="en-US" sz="3111" dirty="0" smtClean="0">
                <a:solidFill>
                  <a:srgbClr val="000000"/>
                </a:solidFill>
              </a:rPr>
              <a:t> de </a:t>
            </a:r>
            <a:r>
              <a:rPr lang="en-US" sz="3111" dirty="0" err="1" smtClean="0">
                <a:solidFill>
                  <a:srgbClr val="000000"/>
                </a:solidFill>
              </a:rPr>
              <a:t>adivinanzas</a:t>
            </a:r>
            <a:r>
              <a:rPr lang="en-US" sz="3111" dirty="0" smtClean="0">
                <a:solidFill>
                  <a:srgbClr val="000000"/>
                </a:solidFill>
              </a:rPr>
              <a:t/>
            </a:r>
            <a:br>
              <a:rPr lang="en-US" sz="3111" dirty="0" smtClean="0">
                <a:solidFill>
                  <a:srgbClr val="000000"/>
                </a:solidFill>
              </a:rPr>
            </a:br>
            <a:r>
              <a:rPr lang="en-US" sz="3111" dirty="0" smtClean="0">
                <a:solidFill>
                  <a:srgbClr val="000000"/>
                </a:solidFill>
              </a:rPr>
              <a:t>(a guessing game)</a:t>
            </a:r>
            <a:br>
              <a:rPr lang="en-US" sz="3111" dirty="0" smtClean="0">
                <a:solidFill>
                  <a:srgbClr val="000000"/>
                </a:solidFill>
              </a:rPr>
            </a:br>
            <a:r>
              <a:rPr lang="en-US" sz="3111" dirty="0" smtClean="0">
                <a:solidFill>
                  <a:srgbClr val="000000"/>
                </a:solidFill>
              </a:rPr>
              <a:t>Adjectives:</a:t>
            </a:r>
            <a:br>
              <a:rPr lang="en-US" sz="3111" dirty="0" smtClean="0">
                <a:solidFill>
                  <a:srgbClr val="000000"/>
                </a:solidFill>
              </a:rPr>
            </a:br>
            <a:r>
              <a:rPr lang="en-US" sz="3111" dirty="0" smtClean="0">
                <a:solidFill>
                  <a:srgbClr val="000000"/>
                </a:solidFill>
              </a:rPr>
              <a:t>Rubio</a:t>
            </a:r>
            <a:br>
              <a:rPr lang="en-US" sz="3111" dirty="0" smtClean="0">
                <a:solidFill>
                  <a:srgbClr val="000000"/>
                </a:solidFill>
              </a:rPr>
            </a:br>
            <a:r>
              <a:rPr lang="en-US" sz="3111" dirty="0" smtClean="0">
                <a:solidFill>
                  <a:srgbClr val="000000"/>
                </a:solidFill>
              </a:rPr>
              <a:t>Moreno</a:t>
            </a:r>
            <a:br>
              <a:rPr lang="en-US" sz="3111" dirty="0" smtClean="0">
                <a:solidFill>
                  <a:srgbClr val="000000"/>
                </a:solidFill>
              </a:rPr>
            </a:br>
            <a:r>
              <a:rPr lang="en-US" sz="3111" dirty="0" err="1" smtClean="0">
                <a:solidFill>
                  <a:srgbClr val="000000"/>
                </a:solidFill>
              </a:rPr>
              <a:t>Pelirojo</a:t>
            </a:r>
            <a:r>
              <a:rPr lang="en-US" sz="3111" dirty="0" smtClean="0">
                <a:solidFill>
                  <a:srgbClr val="000000"/>
                </a:solidFill>
              </a:rPr>
              <a:t/>
            </a:r>
            <a:br>
              <a:rPr lang="en-US" sz="3111" dirty="0" smtClean="0">
                <a:solidFill>
                  <a:srgbClr val="000000"/>
                </a:solidFill>
              </a:rPr>
            </a:br>
            <a:r>
              <a:rPr lang="en-US" sz="3111" dirty="0" err="1" smtClean="0">
                <a:solidFill>
                  <a:srgbClr val="000000"/>
                </a:solidFill>
              </a:rPr>
              <a:t>Guapo</a:t>
            </a:r>
            <a:r>
              <a:rPr lang="en-US" sz="3111" dirty="0" smtClean="0">
                <a:solidFill>
                  <a:srgbClr val="000000"/>
                </a:solidFill>
              </a:rPr>
              <a:t/>
            </a:r>
            <a:br>
              <a:rPr lang="en-US" sz="3111" dirty="0" smtClean="0">
                <a:solidFill>
                  <a:srgbClr val="000000"/>
                </a:solidFill>
              </a:rPr>
            </a:br>
            <a:r>
              <a:rPr lang="en-US" sz="3111" dirty="0" smtClean="0">
                <a:solidFill>
                  <a:srgbClr val="000000"/>
                </a:solidFill>
              </a:rPr>
              <a:t>Alto</a:t>
            </a:r>
            <a:br>
              <a:rPr lang="en-US" sz="3111" dirty="0" smtClean="0">
                <a:solidFill>
                  <a:srgbClr val="000000"/>
                </a:solidFill>
              </a:rPr>
            </a:br>
            <a:r>
              <a:rPr lang="en-US" sz="3111" dirty="0" err="1" smtClean="0">
                <a:solidFill>
                  <a:srgbClr val="000000"/>
                </a:solidFill>
              </a:rPr>
              <a:t>Bajo</a:t>
            </a:r>
            <a:r>
              <a:rPr lang="en-US" sz="3111" dirty="0" smtClean="0">
                <a:solidFill>
                  <a:srgbClr val="000000"/>
                </a:solidFill>
              </a:rPr>
              <a:t/>
            </a:r>
            <a:br>
              <a:rPr lang="en-US" sz="3111" dirty="0" smtClean="0">
                <a:solidFill>
                  <a:srgbClr val="000000"/>
                </a:solidFill>
              </a:rPr>
            </a:br>
            <a:r>
              <a:rPr lang="en-US" sz="3111" dirty="0" err="1" smtClean="0">
                <a:solidFill>
                  <a:srgbClr val="000000"/>
                </a:solidFill>
              </a:rPr>
              <a:t>Divertido</a:t>
            </a:r>
            <a:r>
              <a:rPr lang="en-US" sz="3111" dirty="0" smtClean="0">
                <a:solidFill>
                  <a:srgbClr val="000000"/>
                </a:solidFill>
              </a:rPr>
              <a:t/>
            </a:r>
            <a:br>
              <a:rPr lang="en-US" sz="3111" dirty="0" smtClean="0">
                <a:solidFill>
                  <a:srgbClr val="000000"/>
                </a:solidFill>
              </a:rPr>
            </a:br>
            <a:r>
              <a:rPr lang="en-US" sz="3111" dirty="0" err="1" smtClean="0">
                <a:solidFill>
                  <a:srgbClr val="000000"/>
                </a:solidFill>
              </a:rPr>
              <a:t>Aburrido</a:t>
            </a:r>
            <a:r>
              <a:rPr lang="en-US" sz="3111" dirty="0" smtClean="0">
                <a:solidFill>
                  <a:srgbClr val="000000"/>
                </a:solidFill>
              </a:rPr>
              <a:t/>
            </a:r>
            <a:br>
              <a:rPr lang="en-US" sz="3111" dirty="0" smtClean="0">
                <a:solidFill>
                  <a:srgbClr val="000000"/>
                </a:solidFill>
              </a:rPr>
            </a:br>
            <a:r>
              <a:rPr lang="en-US" sz="3111" dirty="0" err="1" smtClean="0">
                <a:solidFill>
                  <a:srgbClr val="000000"/>
                </a:solidFill>
              </a:rPr>
              <a:t>Inteligente</a:t>
            </a:r>
            <a:r>
              <a:rPr lang="en-US" sz="3111" dirty="0" smtClean="0">
                <a:solidFill>
                  <a:srgbClr val="000000"/>
                </a:solidFill>
              </a:rPr>
              <a:t/>
            </a:r>
            <a:br>
              <a:rPr lang="en-US" sz="3111" dirty="0" smtClean="0">
                <a:solidFill>
                  <a:srgbClr val="000000"/>
                </a:solidFill>
              </a:rPr>
            </a:br>
            <a:r>
              <a:rPr lang="en-US" sz="3111" dirty="0" err="1" smtClean="0">
                <a:solidFill>
                  <a:srgbClr val="000000"/>
                </a:solidFill>
              </a:rPr>
              <a:t>Bueno</a:t>
            </a:r>
            <a:r>
              <a:rPr lang="en-US" sz="3111" dirty="0" smtClean="0">
                <a:solidFill>
                  <a:srgbClr val="000000"/>
                </a:solidFill>
              </a:rPr>
              <a:t> </a:t>
            </a:r>
            <a:br>
              <a:rPr lang="en-US" sz="3111" dirty="0" smtClean="0">
                <a:solidFill>
                  <a:srgbClr val="000000"/>
                </a:solidFill>
              </a:rPr>
            </a:br>
            <a:r>
              <a:rPr lang="en-US" sz="3111" dirty="0" smtClean="0">
                <a:solidFill>
                  <a:srgbClr val="000000"/>
                </a:solidFill>
              </a:rPr>
              <a:t>Delgado</a:t>
            </a:r>
            <a:br>
              <a:rPr lang="en-US" sz="3111" dirty="0" smtClean="0">
                <a:solidFill>
                  <a:srgbClr val="000000"/>
                </a:solidFill>
              </a:rPr>
            </a:br>
            <a:r>
              <a:rPr lang="en-US" sz="3111" dirty="0" smtClean="0">
                <a:solidFill>
                  <a:srgbClr val="000000"/>
                </a:solidFill>
              </a:rPr>
              <a:t>Gordo</a:t>
            </a:r>
            <a:br>
              <a:rPr lang="en-US" sz="3111"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endParaRPr lang="en-US" dirty="0">
              <a:solidFill>
                <a:srgbClr val="00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5694"/>
          </a:xfrm>
        </p:spPr>
        <p:txBody>
          <a:bodyPr/>
          <a:lstStyle/>
          <a:p>
            <a:r>
              <a:rPr lang="en-US" dirty="0" smtClean="0">
                <a:solidFill>
                  <a:srgbClr val="000000"/>
                </a:solidFill>
              </a:rPr>
              <a:t>Q: ¿A </a:t>
            </a:r>
            <a:r>
              <a:rPr lang="en-US" dirty="0" err="1" smtClean="0">
                <a:solidFill>
                  <a:srgbClr val="000000"/>
                </a:solidFill>
              </a:rPr>
              <a:t>quién</a:t>
            </a:r>
            <a:r>
              <a:rPr lang="en-US" dirty="0" smtClean="0">
                <a:solidFill>
                  <a:srgbClr val="000000"/>
                </a:solidFill>
              </a:rPr>
              <a:t> </a:t>
            </a:r>
            <a:r>
              <a:rPr lang="en-US" dirty="0" err="1" smtClean="0">
                <a:solidFill>
                  <a:srgbClr val="000000"/>
                </a:solidFill>
              </a:rPr>
              <a:t>ves</a:t>
            </a:r>
            <a:r>
              <a:rPr lang="en-US" dirty="0" smtClean="0">
                <a:solidFill>
                  <a:srgbClr val="000000"/>
                </a:solidFill>
              </a:rPr>
              <a:t>?</a:t>
            </a:r>
            <a:br>
              <a:rPr lang="en-US" dirty="0" smtClean="0">
                <a:solidFill>
                  <a:srgbClr val="000000"/>
                </a:solidFill>
              </a:rPr>
            </a:br>
            <a:r>
              <a:rPr lang="en-US" dirty="0" smtClean="0">
                <a:solidFill>
                  <a:srgbClr val="000000"/>
                </a:solidFill>
              </a:rPr>
              <a:t>A: </a:t>
            </a:r>
            <a:r>
              <a:rPr lang="en-US" dirty="0" err="1" smtClean="0">
                <a:solidFill>
                  <a:srgbClr val="000000"/>
                </a:solidFill>
              </a:rPr>
              <a:t>Veo</a:t>
            </a:r>
            <a:r>
              <a:rPr lang="en-US" dirty="0" smtClean="0">
                <a:solidFill>
                  <a:srgbClr val="000000"/>
                </a:solidFill>
              </a:rPr>
              <a:t> </a:t>
            </a:r>
            <a:r>
              <a:rPr lang="en-US" dirty="0" err="1" smtClean="0">
                <a:solidFill>
                  <a:srgbClr val="000000"/>
                </a:solidFill>
              </a:rPr>
              <a:t>una</a:t>
            </a:r>
            <a:r>
              <a:rPr lang="en-US" dirty="0" smtClean="0">
                <a:solidFill>
                  <a:srgbClr val="000000"/>
                </a:solidFill>
              </a:rPr>
              <a:t> </a:t>
            </a:r>
            <a:r>
              <a:rPr lang="en-US" dirty="0" err="1" smtClean="0">
                <a:solidFill>
                  <a:srgbClr val="000000"/>
                </a:solidFill>
              </a:rPr>
              <a:t>chica</a:t>
            </a:r>
            <a:r>
              <a:rPr lang="en-US" dirty="0" smtClean="0">
                <a:solidFill>
                  <a:srgbClr val="000000"/>
                </a:solidFill>
              </a:rPr>
              <a:t>…</a:t>
            </a:r>
            <a:endParaRPr lang="en-US" dirty="0">
              <a:solidFill>
                <a:srgbClr val="0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15485"/>
          </a:xfrm>
        </p:spPr>
        <p:txBody>
          <a:bodyPr>
            <a:normAutofit fontScale="90000"/>
          </a:bodyPr>
          <a:lstStyle/>
          <a:p>
            <a:r>
              <a:rPr lang="en-US" u="sng" dirty="0" smtClean="0">
                <a:solidFill>
                  <a:srgbClr val="000000"/>
                </a:solidFill>
              </a:rPr>
              <a:t>Los </a:t>
            </a:r>
            <a:r>
              <a:rPr lang="en-US" u="sng" dirty="0" err="1" smtClean="0">
                <a:solidFill>
                  <a:srgbClr val="000000"/>
                </a:solidFill>
              </a:rPr>
              <a:t>días</a:t>
            </a:r>
            <a:r>
              <a:rPr lang="en-US" u="sng" dirty="0" smtClean="0">
                <a:solidFill>
                  <a:srgbClr val="000000"/>
                </a:solidFill>
              </a:rPr>
              <a:t> de la </a:t>
            </a:r>
            <a:r>
              <a:rPr lang="en-US" u="sng" dirty="0" err="1" smtClean="0">
                <a:solidFill>
                  <a:srgbClr val="000000"/>
                </a:solidFill>
              </a:rPr>
              <a:t>semana</a:t>
            </a:r>
            <a:r>
              <a:rPr lang="en-US" u="sng" dirty="0" smtClean="0">
                <a:solidFill>
                  <a:srgbClr val="000000"/>
                </a:solidFill>
              </a:rPr>
              <a:t> </a:t>
            </a:r>
            <a:r>
              <a:rPr lang="en-US" u="sng" dirty="0" err="1" smtClean="0">
                <a:solidFill>
                  <a:srgbClr val="000000"/>
                </a:solidFill>
              </a:rPr>
              <a:t>hispana</a:t>
            </a:r>
            <a:r>
              <a:rPr lang="en-US" dirty="0" smtClean="0">
                <a:solidFill>
                  <a:srgbClr val="000000"/>
                </a:solidFill>
              </a:rPr>
              <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The first day of the week is Monday</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Days of the week are not capitalized</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Use el, or los when referring to when an event takes place</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Spanish does NOT use “on” to refer to days of the week</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Never use el or los after any form of </a:t>
            </a:r>
            <a:r>
              <a:rPr lang="en-US" smtClean="0">
                <a:solidFill>
                  <a:srgbClr val="000000"/>
                </a:solidFill>
              </a:rPr>
              <a:t>ser (EX. </a:t>
            </a:r>
            <a:r>
              <a:rPr lang="en-US" dirty="0" err="1" smtClean="0">
                <a:solidFill>
                  <a:srgbClr val="000000"/>
                </a:solidFill>
              </a:rPr>
              <a:t>es</a:t>
            </a:r>
            <a:r>
              <a:rPr lang="en-US" dirty="0" smtClean="0">
                <a:solidFill>
                  <a:srgbClr val="000000"/>
                </a:solidFill>
              </a:rPr>
              <a:t> </a:t>
            </a:r>
            <a:r>
              <a:rPr lang="en-US" dirty="0" err="1" smtClean="0">
                <a:solidFill>
                  <a:srgbClr val="000000"/>
                </a:solidFill>
              </a:rPr>
              <a:t>lunes</a:t>
            </a:r>
            <a:r>
              <a:rPr lang="en-US" dirty="0" smtClean="0">
                <a:solidFill>
                  <a:srgbClr val="000000"/>
                </a:solidFill>
              </a:rPr>
              <a:t>, NOT </a:t>
            </a:r>
            <a:r>
              <a:rPr lang="en-US" dirty="0" err="1" smtClean="0">
                <a:solidFill>
                  <a:srgbClr val="000000"/>
                </a:solidFill>
              </a:rPr>
              <a:t>es</a:t>
            </a:r>
            <a:r>
              <a:rPr lang="en-US" dirty="0" smtClean="0">
                <a:solidFill>
                  <a:srgbClr val="000000"/>
                </a:solidFill>
              </a:rPr>
              <a:t> el </a:t>
            </a:r>
            <a:r>
              <a:rPr lang="en-US" dirty="0" err="1" smtClean="0">
                <a:solidFill>
                  <a:srgbClr val="000000"/>
                </a:solidFill>
              </a:rPr>
              <a:t>lunes</a:t>
            </a:r>
            <a:r>
              <a:rPr lang="en-US" dirty="0" smtClean="0">
                <a:solidFill>
                  <a:srgbClr val="000000"/>
                </a:solidFill>
              </a:rPr>
              <a:t>)</a:t>
            </a:r>
            <a:br>
              <a:rPr lang="en-US" dirty="0" smtClean="0">
                <a:solidFill>
                  <a:srgbClr val="000000"/>
                </a:solidFill>
              </a:rPr>
            </a:br>
            <a:r>
              <a:rPr lang="en-US" dirty="0" smtClean="0">
                <a:solidFill>
                  <a:srgbClr val="000000"/>
                </a:solidFill>
                <a:latin typeface="Zapf Dingbats"/>
                <a:ea typeface="Zapf Dingbats"/>
                <a:cs typeface="Zapf Dingbats"/>
              </a:rPr>
              <a:t>★</a:t>
            </a:r>
            <a:r>
              <a:rPr lang="en-US" dirty="0" smtClean="0">
                <a:solidFill>
                  <a:srgbClr val="000000"/>
                </a:solidFill>
              </a:rPr>
              <a:t>pp. 186, 187 ex. 17</a:t>
            </a:r>
            <a:endParaRPr lang="en-US" dirty="0">
              <a:solidFill>
                <a:srgbClr val="0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54891"/>
          </a:xfrm>
        </p:spPr>
        <p:txBody>
          <a:bodyPr/>
          <a:lstStyle/>
          <a:p>
            <a:r>
              <a:rPr lang="en-US" dirty="0" err="1" smtClean="0">
                <a:solidFill>
                  <a:srgbClr val="000000"/>
                </a:solidFill>
              </a:rPr>
              <a:t>Tener</a:t>
            </a:r>
            <a:r>
              <a:rPr lang="en-US" dirty="0" smtClean="0">
                <a:solidFill>
                  <a:srgbClr val="000000"/>
                </a:solidFill>
              </a:rPr>
              <a:t>- To have</a:t>
            </a:r>
            <a:br>
              <a:rPr lang="en-US" dirty="0" smtClean="0">
                <a:solidFill>
                  <a:srgbClr val="000000"/>
                </a:solidFill>
              </a:rPr>
            </a:br>
            <a:r>
              <a:rPr lang="en-US" dirty="0" err="1" smtClean="0">
                <a:solidFill>
                  <a:srgbClr val="000000"/>
                </a:solidFill>
              </a:rPr>
              <a:t>Yo</a:t>
            </a:r>
            <a:r>
              <a:rPr lang="en-US" dirty="0" smtClean="0">
                <a:solidFill>
                  <a:srgbClr val="000000"/>
                </a:solidFill>
              </a:rPr>
              <a:t> </a:t>
            </a:r>
            <a:r>
              <a:rPr lang="en-US" dirty="0" err="1" smtClean="0">
                <a:solidFill>
                  <a:srgbClr val="000000"/>
                </a:solidFill>
              </a:rPr>
              <a:t>Tengo</a:t>
            </a:r>
            <a:r>
              <a:rPr lang="en-US" dirty="0" smtClean="0">
                <a:solidFill>
                  <a:srgbClr val="000000"/>
                </a:solidFill>
              </a:rPr>
              <a:t>		</a:t>
            </a:r>
            <a:r>
              <a:rPr lang="en-US" dirty="0" err="1" smtClean="0">
                <a:solidFill>
                  <a:srgbClr val="000000"/>
                </a:solidFill>
              </a:rPr>
              <a:t>Nosotros</a:t>
            </a:r>
            <a:r>
              <a:rPr lang="en-US" dirty="0" smtClean="0">
                <a:solidFill>
                  <a:srgbClr val="000000"/>
                </a:solidFill>
              </a:rPr>
              <a:t> </a:t>
            </a:r>
            <a:r>
              <a:rPr lang="en-US" dirty="0" err="1" smtClean="0">
                <a:solidFill>
                  <a:srgbClr val="000000"/>
                </a:solidFill>
              </a:rPr>
              <a:t>Tenemos</a:t>
            </a:r>
            <a:r>
              <a:rPr lang="en-US" dirty="0" smtClean="0">
                <a:solidFill>
                  <a:srgbClr val="000000"/>
                </a:solidFill>
              </a:rPr>
              <a:t/>
            </a:r>
            <a:br>
              <a:rPr lang="en-US" dirty="0" smtClean="0">
                <a:solidFill>
                  <a:srgbClr val="000000"/>
                </a:solidFill>
              </a:rPr>
            </a:br>
            <a:r>
              <a:rPr lang="en-US" dirty="0" err="1" smtClean="0">
                <a:solidFill>
                  <a:srgbClr val="000000"/>
                </a:solidFill>
              </a:rPr>
              <a:t>Tú</a:t>
            </a:r>
            <a:r>
              <a:rPr lang="en-US" dirty="0" smtClean="0">
                <a:solidFill>
                  <a:srgbClr val="000000"/>
                </a:solidFill>
              </a:rPr>
              <a:t> </a:t>
            </a:r>
            <a:r>
              <a:rPr lang="en-US" dirty="0" err="1" smtClean="0">
                <a:solidFill>
                  <a:srgbClr val="000000"/>
                </a:solidFill>
              </a:rPr>
              <a:t>Tienes</a:t>
            </a:r>
            <a:r>
              <a:rPr lang="en-US" dirty="0" smtClean="0">
                <a:solidFill>
                  <a:srgbClr val="000000"/>
                </a:solidFill>
              </a:rPr>
              <a:t>		</a:t>
            </a:r>
            <a:r>
              <a:rPr lang="en-US" dirty="0" err="1" smtClean="0">
                <a:solidFill>
                  <a:srgbClr val="000000"/>
                </a:solidFill>
              </a:rPr>
              <a:t>Vosotros</a:t>
            </a:r>
            <a:r>
              <a:rPr lang="en-US" dirty="0" smtClean="0">
                <a:solidFill>
                  <a:srgbClr val="000000"/>
                </a:solidFill>
              </a:rPr>
              <a:t> </a:t>
            </a:r>
            <a:r>
              <a:rPr lang="en-US" dirty="0" err="1" smtClean="0">
                <a:solidFill>
                  <a:srgbClr val="000000"/>
                </a:solidFill>
              </a:rPr>
              <a:t>Tenéis</a:t>
            </a:r>
            <a:r>
              <a:rPr lang="en-US" dirty="0" smtClean="0">
                <a:solidFill>
                  <a:srgbClr val="000000"/>
                </a:solidFill>
              </a:rPr>
              <a:t/>
            </a:r>
            <a:br>
              <a:rPr lang="en-US" dirty="0" smtClean="0">
                <a:solidFill>
                  <a:srgbClr val="000000"/>
                </a:solidFill>
              </a:rPr>
            </a:br>
            <a:r>
              <a:rPr lang="en-US" dirty="0" err="1" smtClean="0">
                <a:solidFill>
                  <a:srgbClr val="000000"/>
                </a:solidFill>
              </a:rPr>
              <a:t>Él</a:t>
            </a:r>
            <a:r>
              <a:rPr lang="en-US" dirty="0" smtClean="0">
                <a:solidFill>
                  <a:srgbClr val="000000"/>
                </a:solidFill>
              </a:rPr>
              <a:t> </a:t>
            </a:r>
            <a:r>
              <a:rPr lang="en-US" dirty="0" err="1" smtClean="0">
                <a:solidFill>
                  <a:srgbClr val="000000"/>
                </a:solidFill>
              </a:rPr>
              <a:t>Tiene</a:t>
            </a:r>
            <a:r>
              <a:rPr lang="en-US" dirty="0" smtClean="0">
                <a:solidFill>
                  <a:srgbClr val="000000"/>
                </a:solidFill>
              </a:rPr>
              <a:t>		</a:t>
            </a:r>
            <a:r>
              <a:rPr lang="en-US" dirty="0" err="1" smtClean="0">
                <a:solidFill>
                  <a:srgbClr val="000000"/>
                </a:solidFill>
              </a:rPr>
              <a:t>Ellos</a:t>
            </a:r>
            <a:r>
              <a:rPr lang="en-US" dirty="0" smtClean="0">
                <a:solidFill>
                  <a:srgbClr val="000000"/>
                </a:solidFill>
              </a:rPr>
              <a:t> </a:t>
            </a:r>
            <a:r>
              <a:rPr lang="en-US" dirty="0" err="1" smtClean="0">
                <a:solidFill>
                  <a:srgbClr val="000000"/>
                </a:solidFill>
              </a:rPr>
              <a:t>Tienen</a:t>
            </a:r>
            <a:endParaRPr lang="en-US" dirty="0">
              <a:solidFill>
                <a:srgbClr val="00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000000"/>
                </a:solidFill>
              </a:rPr>
              <a:t>El Amor</a:t>
            </a:r>
            <a:endParaRPr lang="en-US" dirty="0">
              <a:solidFill>
                <a:srgbClr val="000000"/>
              </a:solidFill>
            </a:endParaRPr>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032934" y="1600200"/>
            <a:ext cx="4673569" cy="31100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5694"/>
          </a:xfrm>
        </p:spPr>
        <p:txBody>
          <a:bodyPr/>
          <a:lstStyle/>
          <a:p>
            <a:r>
              <a:rPr lang="en-US" dirty="0" smtClean="0">
                <a:solidFill>
                  <a:srgbClr val="000000"/>
                </a:solidFill>
              </a:rPr>
              <a:t>Example:</a:t>
            </a:r>
            <a:br>
              <a:rPr lang="en-US" dirty="0" smtClean="0">
                <a:solidFill>
                  <a:srgbClr val="000000"/>
                </a:solidFill>
              </a:rPr>
            </a:br>
            <a:r>
              <a:rPr lang="en-US" dirty="0" smtClean="0">
                <a:solidFill>
                  <a:srgbClr val="000000"/>
                </a:solidFill>
              </a:rPr>
              <a:t>They see THE STORE </a:t>
            </a:r>
            <a:br>
              <a:rPr lang="en-US" dirty="0" smtClean="0">
                <a:solidFill>
                  <a:srgbClr val="000000"/>
                </a:solidFill>
              </a:rPr>
            </a:br>
            <a:r>
              <a:rPr lang="en-US" dirty="0" smtClean="0">
                <a:solidFill>
                  <a:srgbClr val="000000"/>
                </a:solidFill>
              </a:rPr>
              <a:t>(they see WHAT?)</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Diego sees CARLA</a:t>
            </a:r>
            <a:br>
              <a:rPr lang="en-US" dirty="0" smtClean="0">
                <a:solidFill>
                  <a:srgbClr val="000000"/>
                </a:solidFill>
              </a:rPr>
            </a:br>
            <a:r>
              <a:rPr lang="en-US" dirty="0" smtClean="0">
                <a:solidFill>
                  <a:srgbClr val="000000"/>
                </a:solidFill>
              </a:rPr>
              <a:t> (Diego sees WHOM?)</a:t>
            </a:r>
            <a:endParaRPr lang="en-US" dirty="0">
              <a:solidFill>
                <a:srgbClr val="00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La </a:t>
            </a:r>
            <a:r>
              <a:rPr lang="en-US" dirty="0" err="1" smtClean="0">
                <a:solidFill>
                  <a:srgbClr val="000000"/>
                </a:solidFill>
              </a:rPr>
              <a:t>Canción</a:t>
            </a:r>
            <a:endParaRPr lang="en-US" dirty="0">
              <a:solidFill>
                <a:srgbClr val="000000"/>
              </a:solidFill>
            </a:endParaRPr>
          </a:p>
        </p:txBody>
      </p:sp>
      <p:sp>
        <p:nvSpPr>
          <p:cNvPr id="3" name="Content Placeholder 2"/>
          <p:cNvSpPr>
            <a:spLocks noGrp="1"/>
          </p:cNvSpPr>
          <p:nvPr>
            <p:ph idx="1"/>
          </p:nvPr>
        </p:nvSpPr>
        <p:spPr/>
        <p:txBody>
          <a:bodyPr/>
          <a:lstStyle/>
          <a:p>
            <a:endParaRPr lang="en-US" dirty="0">
              <a:solidFill>
                <a:srgbClr val="000000"/>
              </a:solidFill>
            </a:endParaRPr>
          </a:p>
        </p:txBody>
      </p:sp>
      <p:pic>
        <p:nvPicPr>
          <p:cNvPr id="4" name="Picture 3"/>
          <p:cNvPicPr>
            <a:picLocks noChangeAspect="1"/>
          </p:cNvPicPr>
          <p:nvPr/>
        </p:nvPicPr>
        <p:blipFill>
          <a:blip r:embed="rId2"/>
          <a:stretch>
            <a:fillRect/>
          </a:stretch>
        </p:blipFill>
        <p:spPr>
          <a:xfrm>
            <a:off x="2324895" y="2070459"/>
            <a:ext cx="5275017" cy="316501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La </a:t>
            </a:r>
            <a:r>
              <a:rPr lang="en-US" dirty="0" err="1" smtClean="0">
                <a:solidFill>
                  <a:srgbClr val="000000"/>
                </a:solidFill>
              </a:rPr>
              <a:t>Guitarra</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45971" y="1600200"/>
            <a:ext cx="5919465" cy="443388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Deporte</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946519" y="1417637"/>
            <a:ext cx="5364034" cy="465179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fútbol</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44373" y="1417637"/>
            <a:ext cx="6516696" cy="433656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La </a:t>
            </a:r>
            <a:r>
              <a:rPr lang="en-US" dirty="0" err="1" smtClean="0">
                <a:solidFill>
                  <a:srgbClr val="000000"/>
                </a:solidFill>
              </a:rPr>
              <a:t>Librería</a:t>
            </a:r>
            <a:endParaRPr lang="en-US" dirty="0">
              <a:solidFill>
                <a:srgbClr val="000000"/>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026819" y="1417638"/>
            <a:ext cx="4949737" cy="4388212"/>
          </a:xfrm>
          <a:prstGeom prst="rect">
            <a:avLst/>
          </a:prstGeom>
        </p:spPr>
      </p:pic>
      <p:sp>
        <p:nvSpPr>
          <p:cNvPr id="5" name="TextBox 4"/>
          <p:cNvSpPr txBox="1"/>
          <p:nvPr/>
        </p:nvSpPr>
        <p:spPr>
          <a:xfrm>
            <a:off x="867354" y="2757141"/>
            <a:ext cx="1556836" cy="400110"/>
          </a:xfrm>
          <a:prstGeom prst="rect">
            <a:avLst/>
          </a:prstGeom>
          <a:noFill/>
        </p:spPr>
        <p:txBody>
          <a:bodyPr wrap="none" rtlCol="0">
            <a:spAutoFit/>
          </a:bodyPr>
          <a:lstStyle/>
          <a:p>
            <a:r>
              <a:rPr lang="en-US" sz="2000" dirty="0" smtClean="0">
                <a:solidFill>
                  <a:srgbClr val="000000"/>
                </a:solidFill>
              </a:rPr>
              <a:t>NOT LIBRARY</a:t>
            </a:r>
            <a:endParaRPr lang="en-US" sz="2000" dirty="0">
              <a:solidFill>
                <a:srgbClr val="00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La </a:t>
            </a:r>
            <a:r>
              <a:rPr lang="en-US" dirty="0" err="1" smtClean="0">
                <a:solidFill>
                  <a:srgbClr val="000000"/>
                </a:solidFill>
              </a:rPr>
              <a:t>Película</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281896" y="1417638"/>
            <a:ext cx="3114838" cy="4608503"/>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Viaje</a:t>
            </a:r>
            <a:r>
              <a:rPr lang="en-US" dirty="0" smtClean="0">
                <a:solidFill>
                  <a:srgbClr val="000000"/>
                </a:solidFill>
              </a:rPr>
              <a:t>- vacation/trip</a:t>
            </a:r>
            <a:endParaRPr lang="en-US" dirty="0">
              <a:solidFill>
                <a:srgbClr val="000000"/>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029275" y="1656714"/>
            <a:ext cx="4780899" cy="3181471"/>
          </a:xfrm>
          <a:prstGeom prst="rect">
            <a:avLst/>
          </a:prstGeom>
        </p:spPr>
      </p:pic>
      <p:pic>
        <p:nvPicPr>
          <p:cNvPr id="5" name="Picture 4"/>
          <p:cNvPicPr>
            <a:picLocks noChangeAspect="1"/>
          </p:cNvPicPr>
          <p:nvPr/>
        </p:nvPicPr>
        <p:blipFill>
          <a:blip r:embed="rId3"/>
          <a:stretch>
            <a:fillRect/>
          </a:stretch>
        </p:blipFill>
        <p:spPr>
          <a:xfrm>
            <a:off x="457200" y="1600200"/>
            <a:ext cx="3859971" cy="3237985"/>
          </a:xfrm>
          <a:prstGeom prst="rect">
            <a:avLst/>
          </a:prstGeom>
        </p:spPr>
      </p:pic>
      <p:sp>
        <p:nvSpPr>
          <p:cNvPr id="7" name="TextBox 6"/>
          <p:cNvSpPr txBox="1"/>
          <p:nvPr/>
        </p:nvSpPr>
        <p:spPr>
          <a:xfrm>
            <a:off x="4317171" y="2805724"/>
            <a:ext cx="677439" cy="646331"/>
          </a:xfrm>
          <a:prstGeom prst="rect">
            <a:avLst/>
          </a:prstGeom>
          <a:noFill/>
        </p:spPr>
        <p:txBody>
          <a:bodyPr wrap="none" rtlCol="0">
            <a:spAutoFit/>
          </a:bodyPr>
          <a:lstStyle/>
          <a:p>
            <a:r>
              <a:rPr lang="en-US" sz="3600" dirty="0" err="1" smtClean="0">
                <a:solidFill>
                  <a:srgbClr val="000000"/>
                </a:solidFill>
                <a:latin typeface="Wingdings"/>
                <a:ea typeface="Wingdings"/>
                <a:cs typeface="Wingdings"/>
              </a:rPr>
              <a:t></a:t>
            </a:r>
            <a:endParaRPr lang="en-US" sz="3600" dirty="0">
              <a:solidFill>
                <a:srgbClr val="00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Dinero</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979649" y="1417638"/>
            <a:ext cx="5067143" cy="3795466"/>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Gato</a:t>
            </a:r>
            <a:r>
              <a:rPr lang="en-US" dirty="0" smtClean="0">
                <a:solidFill>
                  <a:srgbClr val="000000"/>
                </a:solidFill>
              </a:rPr>
              <a:t>/La </a:t>
            </a:r>
            <a:r>
              <a:rPr lang="en-US" dirty="0" err="1" smtClean="0">
                <a:solidFill>
                  <a:srgbClr val="000000"/>
                </a:solidFill>
              </a:rPr>
              <a:t>Gata</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99361" y="1600200"/>
            <a:ext cx="4188789" cy="3522002"/>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El </a:t>
            </a:r>
            <a:r>
              <a:rPr lang="en-US" dirty="0" err="1" smtClean="0">
                <a:solidFill>
                  <a:srgbClr val="000000"/>
                </a:solidFill>
              </a:rPr>
              <a:t>Perro</a:t>
            </a:r>
            <a:r>
              <a:rPr lang="en-US" dirty="0" smtClean="0">
                <a:solidFill>
                  <a:srgbClr val="000000"/>
                </a:solidFill>
              </a:rPr>
              <a:t>/La </a:t>
            </a:r>
            <a:r>
              <a:rPr lang="en-US" dirty="0" err="1" smtClean="0">
                <a:solidFill>
                  <a:srgbClr val="000000"/>
                </a:solidFill>
              </a:rPr>
              <a:t>Perra</a:t>
            </a:r>
            <a:endParaRPr lang="en-US" dirty="0">
              <a:solidFill>
                <a:srgbClr val="00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62665" y="1600200"/>
            <a:ext cx="4301238" cy="405917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54891"/>
          </a:xfrm>
        </p:spPr>
        <p:txBody>
          <a:bodyPr>
            <a:normAutofit/>
          </a:bodyPr>
          <a:lstStyle/>
          <a:p>
            <a:r>
              <a:rPr lang="en-US" sz="3600" dirty="0" smtClean="0">
                <a:solidFill>
                  <a:srgbClr val="000000"/>
                </a:solidFill>
              </a:rPr>
              <a:t>Sometimes, a direct object pronoun is used to replace the noun (the WHO or WHAT)</a:t>
            </a:r>
            <a:br>
              <a:rPr lang="en-US" sz="3600" dirty="0" smtClean="0">
                <a:solidFill>
                  <a:srgbClr val="000000"/>
                </a:solidFill>
              </a:rPr>
            </a:br>
            <a:r>
              <a:rPr lang="en-US" sz="3600" dirty="0" smtClean="0">
                <a:solidFill>
                  <a:srgbClr val="000000"/>
                </a:solidFill>
              </a:rPr>
              <a:t/>
            </a:r>
            <a:br>
              <a:rPr lang="en-US" sz="3600" dirty="0" smtClean="0">
                <a:solidFill>
                  <a:srgbClr val="000000"/>
                </a:solidFill>
              </a:rPr>
            </a:br>
            <a:r>
              <a:rPr lang="en-US" sz="3600" dirty="0" smtClean="0">
                <a:solidFill>
                  <a:srgbClr val="000000"/>
                </a:solidFill>
              </a:rPr>
              <a:t>Example:</a:t>
            </a:r>
            <a:br>
              <a:rPr lang="en-US" sz="3600" dirty="0" smtClean="0">
                <a:solidFill>
                  <a:srgbClr val="000000"/>
                </a:solidFill>
              </a:rPr>
            </a:br>
            <a:r>
              <a:rPr lang="en-US" sz="3600" dirty="0" smtClean="0">
                <a:solidFill>
                  <a:srgbClr val="000000"/>
                </a:solidFill>
              </a:rPr>
              <a:t>They see THE </a:t>
            </a:r>
            <a:r>
              <a:rPr lang="en-US" sz="3600" dirty="0" err="1" smtClean="0">
                <a:solidFill>
                  <a:srgbClr val="000000"/>
                </a:solidFill>
              </a:rPr>
              <a:t>STORE</a:t>
            </a:r>
            <a:r>
              <a:rPr lang="en-US" sz="3600" dirty="0" err="1" smtClean="0">
                <a:solidFill>
                  <a:srgbClr val="000000"/>
                </a:solidFill>
                <a:latin typeface="Wingdings"/>
                <a:ea typeface="Wingdings"/>
                <a:cs typeface="Wingdings"/>
              </a:rPr>
              <a:t></a:t>
            </a:r>
            <a:r>
              <a:rPr lang="en-US" sz="3600" dirty="0" err="1" smtClean="0">
                <a:solidFill>
                  <a:srgbClr val="000000"/>
                </a:solidFill>
              </a:rPr>
              <a:t>They</a:t>
            </a:r>
            <a:r>
              <a:rPr lang="en-US" sz="3600" dirty="0" smtClean="0">
                <a:solidFill>
                  <a:srgbClr val="000000"/>
                </a:solidFill>
              </a:rPr>
              <a:t> see IT</a:t>
            </a:r>
            <a:br>
              <a:rPr lang="en-US" sz="3600" dirty="0" smtClean="0">
                <a:solidFill>
                  <a:srgbClr val="000000"/>
                </a:solidFill>
              </a:rPr>
            </a:br>
            <a:r>
              <a:rPr lang="en-US" sz="3600" dirty="0" smtClean="0">
                <a:solidFill>
                  <a:srgbClr val="000000"/>
                </a:solidFill>
              </a:rPr>
              <a:t>Diego sees </a:t>
            </a:r>
            <a:r>
              <a:rPr lang="en-US" sz="3600" dirty="0" err="1" smtClean="0">
                <a:solidFill>
                  <a:srgbClr val="000000"/>
                </a:solidFill>
              </a:rPr>
              <a:t>CARLA</a:t>
            </a:r>
            <a:r>
              <a:rPr lang="en-US" sz="3600" dirty="0" err="1" smtClean="0">
                <a:solidFill>
                  <a:srgbClr val="000000"/>
                </a:solidFill>
                <a:latin typeface="Wingdings"/>
                <a:ea typeface="Wingdings"/>
                <a:cs typeface="Wingdings"/>
              </a:rPr>
              <a:t></a:t>
            </a:r>
            <a:r>
              <a:rPr lang="en-US" sz="3600" dirty="0" err="1" smtClean="0">
                <a:solidFill>
                  <a:srgbClr val="000000"/>
                </a:solidFill>
              </a:rPr>
              <a:t>Diego</a:t>
            </a:r>
            <a:r>
              <a:rPr lang="en-US" sz="3600" dirty="0" smtClean="0">
                <a:solidFill>
                  <a:srgbClr val="000000"/>
                </a:solidFill>
              </a:rPr>
              <a:t> sees HER</a:t>
            </a:r>
            <a:endParaRPr lang="en-US" sz="3600" dirty="0">
              <a:solidFill>
                <a:srgbClr val="00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ormAutofit/>
          </a:bodyPr>
          <a:lstStyle/>
          <a:p>
            <a:r>
              <a:rPr lang="en-US" dirty="0" smtClean="0">
                <a:solidFill>
                  <a:srgbClr val="000000"/>
                </a:solidFill>
              </a:rPr>
              <a:t>Some important words:</a:t>
            </a:r>
            <a:br>
              <a:rPr lang="en-US" dirty="0" smtClean="0">
                <a:solidFill>
                  <a:srgbClr val="000000"/>
                </a:solidFill>
              </a:rPr>
            </a:br>
            <a:r>
              <a:rPr lang="en-US" b="1" dirty="0" err="1" smtClean="0">
                <a:solidFill>
                  <a:srgbClr val="000000"/>
                </a:solidFill>
              </a:rPr>
              <a:t>entonces</a:t>
            </a:r>
            <a:r>
              <a:rPr lang="en-US" dirty="0" smtClean="0">
                <a:solidFill>
                  <a:srgbClr val="000000"/>
                </a:solidFill>
              </a:rPr>
              <a:t>- then</a:t>
            </a:r>
            <a:br>
              <a:rPr lang="en-US" dirty="0" smtClean="0">
                <a:solidFill>
                  <a:srgbClr val="000000"/>
                </a:solidFill>
              </a:rPr>
            </a:br>
            <a:r>
              <a:rPr lang="en-US" i="1" dirty="0" err="1" smtClean="0">
                <a:solidFill>
                  <a:srgbClr val="000000"/>
                </a:solidFill>
              </a:rPr>
              <a:t>entonces</a:t>
            </a:r>
            <a:r>
              <a:rPr lang="en-US" i="1" dirty="0" smtClean="0">
                <a:solidFill>
                  <a:srgbClr val="000000"/>
                </a:solidFill>
              </a:rPr>
              <a:t> </a:t>
            </a:r>
            <a:r>
              <a:rPr lang="en-US" i="1" dirty="0" err="1" smtClean="0">
                <a:solidFill>
                  <a:srgbClr val="000000"/>
                </a:solidFill>
              </a:rPr>
              <a:t>voy</a:t>
            </a:r>
            <a:r>
              <a:rPr lang="en-US" i="1" dirty="0" smtClean="0">
                <a:solidFill>
                  <a:srgbClr val="000000"/>
                </a:solidFill>
              </a:rPr>
              <a:t> con </a:t>
            </a:r>
            <a:r>
              <a:rPr lang="en-US" i="1" dirty="0" err="1" smtClean="0">
                <a:solidFill>
                  <a:srgbClr val="000000"/>
                </a:solidFill>
              </a:rPr>
              <a:t>mis</a:t>
            </a:r>
            <a:r>
              <a:rPr lang="en-US" i="1" dirty="0" smtClean="0">
                <a:solidFill>
                  <a:srgbClr val="000000"/>
                </a:solidFill>
              </a:rPr>
              <a:t> amigos-then I go with my friends</a:t>
            </a:r>
            <a:r>
              <a:rPr lang="en-US" dirty="0" smtClean="0">
                <a:solidFill>
                  <a:srgbClr val="000000"/>
                </a:solidFill>
              </a:rPr>
              <a:t/>
            </a:r>
            <a:br>
              <a:rPr lang="en-US" dirty="0" smtClean="0">
                <a:solidFill>
                  <a:srgbClr val="000000"/>
                </a:solidFill>
              </a:rPr>
            </a:br>
            <a:r>
              <a:rPr lang="en-US" b="1" dirty="0" smtClean="0">
                <a:solidFill>
                  <a:srgbClr val="000000"/>
                </a:solidFill>
              </a:rPr>
              <a:t>tan</a:t>
            </a:r>
            <a:r>
              <a:rPr lang="en-US" dirty="0" smtClean="0">
                <a:solidFill>
                  <a:srgbClr val="000000"/>
                </a:solidFill>
              </a:rPr>
              <a:t>- so</a:t>
            </a:r>
            <a:br>
              <a:rPr lang="en-US" dirty="0" smtClean="0">
                <a:solidFill>
                  <a:srgbClr val="000000"/>
                </a:solidFill>
              </a:rPr>
            </a:br>
            <a:r>
              <a:rPr lang="en-US" i="1" dirty="0" smtClean="0">
                <a:solidFill>
                  <a:srgbClr val="000000"/>
                </a:solidFill>
              </a:rPr>
              <a:t>Soy tan </a:t>
            </a:r>
            <a:r>
              <a:rPr lang="en-US" i="1" dirty="0" err="1" smtClean="0">
                <a:solidFill>
                  <a:srgbClr val="000000"/>
                </a:solidFill>
              </a:rPr>
              <a:t>ocupado</a:t>
            </a:r>
            <a:r>
              <a:rPr lang="en-US" i="1" dirty="0" smtClean="0">
                <a:solidFill>
                  <a:srgbClr val="000000"/>
                </a:solidFill>
              </a:rPr>
              <a:t>- I am so busy</a:t>
            </a:r>
            <a:r>
              <a:rPr lang="en-US" dirty="0" smtClean="0">
                <a:solidFill>
                  <a:srgbClr val="000000"/>
                </a:solidFill>
              </a:rPr>
              <a:t/>
            </a:r>
            <a:br>
              <a:rPr lang="en-US" dirty="0" smtClean="0">
                <a:solidFill>
                  <a:srgbClr val="000000"/>
                </a:solidFill>
              </a:rPr>
            </a:br>
            <a:r>
              <a:rPr lang="en-US" b="1" dirty="0" smtClean="0">
                <a:solidFill>
                  <a:srgbClr val="000000"/>
                </a:solidFill>
              </a:rPr>
              <a:t>el fin</a:t>
            </a:r>
            <a:r>
              <a:rPr lang="en-US" dirty="0" smtClean="0">
                <a:solidFill>
                  <a:srgbClr val="000000"/>
                </a:solidFill>
              </a:rPr>
              <a:t>- the end</a:t>
            </a:r>
            <a:br>
              <a:rPr lang="en-US" dirty="0" smtClean="0">
                <a:solidFill>
                  <a:srgbClr val="000000"/>
                </a:solidFill>
              </a:rPr>
            </a:br>
            <a:r>
              <a:rPr lang="en-US" b="1" dirty="0" smtClean="0">
                <a:solidFill>
                  <a:srgbClr val="000000"/>
                </a:solidFill>
              </a:rPr>
              <a:t>un </a:t>
            </a:r>
            <a:r>
              <a:rPr lang="en-US" b="1" dirty="0" err="1" smtClean="0">
                <a:solidFill>
                  <a:srgbClr val="000000"/>
                </a:solidFill>
              </a:rPr>
              <a:t>poco</a:t>
            </a:r>
            <a:r>
              <a:rPr lang="en-US" dirty="0" smtClean="0">
                <a:solidFill>
                  <a:srgbClr val="000000"/>
                </a:solidFill>
              </a:rPr>
              <a:t>- a little</a:t>
            </a:r>
            <a:br>
              <a:rPr lang="en-US" dirty="0" smtClean="0">
                <a:solidFill>
                  <a:srgbClr val="000000"/>
                </a:solidFill>
              </a:rPr>
            </a:br>
            <a:endParaRPr lang="en-US" dirty="0">
              <a:solidFill>
                <a:srgbClr val="00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Begin writing a journal entry describing yourself and someone you are close to. Topics you should cover: </a:t>
            </a:r>
            <a:br>
              <a:rPr lang="en-US" dirty="0" smtClean="0">
                <a:solidFill>
                  <a:srgbClr val="000000"/>
                </a:solidFill>
              </a:rPr>
            </a:br>
            <a:r>
              <a:rPr lang="en-US" dirty="0" smtClean="0">
                <a:solidFill>
                  <a:srgbClr val="000000"/>
                </a:solidFill>
              </a:rPr>
              <a:t>Introduce yourself</a:t>
            </a:r>
            <a:br>
              <a:rPr lang="en-US" dirty="0" smtClean="0">
                <a:solidFill>
                  <a:srgbClr val="000000"/>
                </a:solidFill>
              </a:rPr>
            </a:br>
            <a:r>
              <a:rPr lang="en-US" dirty="0" smtClean="0">
                <a:solidFill>
                  <a:srgbClr val="000000"/>
                </a:solidFill>
              </a:rPr>
              <a:t>Tell your age</a:t>
            </a:r>
            <a:br>
              <a:rPr lang="en-US" dirty="0" smtClean="0">
                <a:solidFill>
                  <a:srgbClr val="000000"/>
                </a:solidFill>
              </a:rPr>
            </a:br>
            <a:r>
              <a:rPr lang="en-US" dirty="0" smtClean="0">
                <a:solidFill>
                  <a:srgbClr val="000000"/>
                </a:solidFill>
              </a:rPr>
              <a:t>Describe yourself</a:t>
            </a:r>
            <a:br>
              <a:rPr lang="en-US" dirty="0" smtClean="0">
                <a:solidFill>
                  <a:srgbClr val="000000"/>
                </a:solidFill>
              </a:rPr>
            </a:br>
            <a:r>
              <a:rPr lang="en-US" dirty="0" smtClean="0">
                <a:solidFill>
                  <a:srgbClr val="000000"/>
                </a:solidFill>
              </a:rPr>
              <a:t>Talk about your family</a:t>
            </a:r>
            <a:br>
              <a:rPr lang="en-US" dirty="0" smtClean="0">
                <a:solidFill>
                  <a:srgbClr val="000000"/>
                </a:solidFill>
              </a:rPr>
            </a:br>
            <a:r>
              <a:rPr lang="en-US" dirty="0" smtClean="0">
                <a:solidFill>
                  <a:srgbClr val="000000"/>
                </a:solidFill>
              </a:rPr>
              <a:t>Describe someone in your family or a friend</a:t>
            </a:r>
            <a:br>
              <a:rPr lang="en-US" dirty="0" smtClean="0">
                <a:solidFill>
                  <a:srgbClr val="000000"/>
                </a:solidFill>
              </a:rPr>
            </a:br>
            <a:r>
              <a:rPr lang="en-US" dirty="0" smtClean="0">
                <a:solidFill>
                  <a:srgbClr val="000000"/>
                </a:solidFill>
              </a:rPr>
              <a:t>Talk about things that you like </a:t>
            </a:r>
            <a:r>
              <a:rPr lang="en-US" smtClean="0">
                <a:solidFill>
                  <a:srgbClr val="000000"/>
                </a:solidFill>
              </a:rPr>
              <a:t>to do</a:t>
            </a:r>
            <a:br>
              <a:rPr lang="en-US"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
            </a:r>
            <a:br>
              <a:rPr lang="en-US" dirty="0" smtClean="0">
                <a:solidFill>
                  <a:srgbClr val="000000"/>
                </a:solidFill>
              </a:rPr>
            </a:br>
            <a:endParaRPr lang="en-US" dirty="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74715"/>
          </a:xfrm>
        </p:spPr>
        <p:txBody>
          <a:bodyPr>
            <a:normAutofit fontScale="90000"/>
          </a:bodyPr>
          <a:lstStyle/>
          <a:p>
            <a:r>
              <a:rPr lang="en-US" dirty="0" smtClean="0">
                <a:solidFill>
                  <a:srgbClr val="000000"/>
                </a:solidFill>
              </a:rPr>
              <a:t>The direct object pronouns are:</a:t>
            </a:r>
            <a:br>
              <a:rPr lang="en-US" dirty="0" smtClean="0">
                <a:solidFill>
                  <a:srgbClr val="000000"/>
                </a:solidFill>
              </a:rPr>
            </a:br>
            <a:r>
              <a:rPr lang="en-US" dirty="0" err="1">
                <a:solidFill>
                  <a:srgbClr val="000000"/>
                </a:solidFill>
              </a:rPr>
              <a:t>M</a:t>
            </a:r>
            <a:r>
              <a:rPr lang="en-US" dirty="0" err="1" smtClean="0">
                <a:solidFill>
                  <a:srgbClr val="000000"/>
                </a:solidFill>
              </a:rPr>
              <a:t>e</a:t>
            </a:r>
            <a:r>
              <a:rPr lang="en-US" dirty="0" err="1" smtClean="0">
                <a:solidFill>
                  <a:srgbClr val="000000"/>
                </a:solidFill>
                <a:latin typeface="Wingdings"/>
                <a:ea typeface="Wingdings"/>
                <a:cs typeface="Wingdings"/>
              </a:rPr>
              <a:t></a:t>
            </a:r>
            <a:r>
              <a:rPr lang="en-US" dirty="0" err="1" smtClean="0">
                <a:solidFill>
                  <a:srgbClr val="000000"/>
                </a:solidFill>
              </a:rPr>
              <a:t>Me</a:t>
            </a:r>
            <a:r>
              <a:rPr lang="en-US" dirty="0" smtClean="0">
                <a:solidFill>
                  <a:srgbClr val="000000"/>
                </a:solidFill>
              </a:rPr>
              <a:t/>
            </a:r>
            <a:br>
              <a:rPr lang="en-US" dirty="0" smtClean="0">
                <a:solidFill>
                  <a:srgbClr val="000000"/>
                </a:solidFill>
              </a:rPr>
            </a:br>
            <a:r>
              <a:rPr lang="en-US" dirty="0" err="1" smtClean="0">
                <a:solidFill>
                  <a:srgbClr val="000000"/>
                </a:solidFill>
              </a:rPr>
              <a:t>Te</a:t>
            </a:r>
            <a:r>
              <a:rPr lang="en-US" dirty="0" err="1" smtClean="0">
                <a:solidFill>
                  <a:srgbClr val="000000"/>
                </a:solidFill>
                <a:latin typeface="Wingdings"/>
                <a:ea typeface="Wingdings"/>
                <a:cs typeface="Wingdings"/>
              </a:rPr>
              <a:t></a:t>
            </a:r>
            <a:r>
              <a:rPr lang="en-US" dirty="0" err="1" smtClean="0">
                <a:solidFill>
                  <a:srgbClr val="000000"/>
                </a:solidFill>
              </a:rPr>
              <a:t>Tú</a:t>
            </a:r>
            <a:r>
              <a:rPr lang="en-US" dirty="0" smtClean="0">
                <a:solidFill>
                  <a:srgbClr val="000000"/>
                </a:solidFill>
              </a:rPr>
              <a:t/>
            </a:r>
            <a:br>
              <a:rPr lang="en-US" dirty="0" smtClean="0">
                <a:solidFill>
                  <a:srgbClr val="000000"/>
                </a:solidFill>
              </a:rPr>
            </a:br>
            <a:r>
              <a:rPr lang="en-US" dirty="0" err="1" smtClean="0">
                <a:solidFill>
                  <a:srgbClr val="000000"/>
                </a:solidFill>
              </a:rPr>
              <a:t>Lo</a:t>
            </a:r>
            <a:r>
              <a:rPr lang="en-US" dirty="0" err="1" smtClean="0">
                <a:solidFill>
                  <a:srgbClr val="000000"/>
                </a:solidFill>
                <a:latin typeface="Wingdings"/>
                <a:ea typeface="Wingdings"/>
                <a:cs typeface="Wingdings"/>
              </a:rPr>
              <a:t></a:t>
            </a:r>
            <a:r>
              <a:rPr lang="en-US" dirty="0" err="1" smtClean="0">
                <a:solidFill>
                  <a:srgbClr val="000000"/>
                </a:solidFill>
              </a:rPr>
              <a:t>Him</a:t>
            </a:r>
            <a:r>
              <a:rPr lang="en-US" dirty="0" smtClean="0">
                <a:solidFill>
                  <a:srgbClr val="000000"/>
                </a:solidFill>
              </a:rPr>
              <a:t>, It, You (formal/UD.)</a:t>
            </a:r>
            <a:br>
              <a:rPr lang="en-US" dirty="0" smtClean="0">
                <a:solidFill>
                  <a:srgbClr val="000000"/>
                </a:solidFill>
              </a:rPr>
            </a:br>
            <a:r>
              <a:rPr lang="en-US" dirty="0" err="1" smtClean="0">
                <a:solidFill>
                  <a:srgbClr val="000000"/>
                </a:solidFill>
              </a:rPr>
              <a:t>La</a:t>
            </a:r>
            <a:r>
              <a:rPr lang="en-US" dirty="0" err="1" smtClean="0">
                <a:solidFill>
                  <a:srgbClr val="000000"/>
                </a:solidFill>
                <a:latin typeface="Wingdings"/>
                <a:ea typeface="Wingdings"/>
                <a:cs typeface="Wingdings"/>
              </a:rPr>
              <a:t></a:t>
            </a:r>
            <a:r>
              <a:rPr lang="en-US" dirty="0" err="1" smtClean="0">
                <a:solidFill>
                  <a:srgbClr val="000000"/>
                </a:solidFill>
              </a:rPr>
              <a:t>Her</a:t>
            </a:r>
            <a:r>
              <a:rPr lang="en-US" dirty="0" smtClean="0">
                <a:solidFill>
                  <a:srgbClr val="000000"/>
                </a:solidFill>
              </a:rPr>
              <a:t>, It, You (formal/UD.)</a:t>
            </a:r>
            <a:br>
              <a:rPr lang="en-US" dirty="0" smtClean="0">
                <a:solidFill>
                  <a:srgbClr val="000000"/>
                </a:solidFill>
              </a:rPr>
            </a:br>
            <a:r>
              <a:rPr lang="en-US" dirty="0" err="1" smtClean="0">
                <a:solidFill>
                  <a:srgbClr val="000000"/>
                </a:solidFill>
              </a:rPr>
              <a:t>Nos</a:t>
            </a:r>
            <a:r>
              <a:rPr lang="en-US" dirty="0" err="1" smtClean="0">
                <a:solidFill>
                  <a:srgbClr val="000000"/>
                </a:solidFill>
                <a:latin typeface="Wingdings"/>
                <a:ea typeface="Wingdings"/>
                <a:cs typeface="Wingdings"/>
              </a:rPr>
              <a:t></a:t>
            </a:r>
            <a:r>
              <a:rPr lang="en-US" dirty="0" err="1" smtClean="0">
                <a:solidFill>
                  <a:srgbClr val="000000"/>
                </a:solidFill>
              </a:rPr>
              <a:t>Us</a:t>
            </a:r>
            <a:r>
              <a:rPr lang="en-US" dirty="0" smtClean="0">
                <a:solidFill>
                  <a:srgbClr val="000000"/>
                </a:solidFill>
              </a:rPr>
              <a:t/>
            </a:r>
            <a:br>
              <a:rPr lang="en-US" dirty="0" smtClean="0">
                <a:solidFill>
                  <a:srgbClr val="000000"/>
                </a:solidFill>
              </a:rPr>
            </a:br>
            <a:r>
              <a:rPr lang="en-US" dirty="0" err="1" smtClean="0">
                <a:solidFill>
                  <a:srgbClr val="000000"/>
                </a:solidFill>
              </a:rPr>
              <a:t>Os</a:t>
            </a:r>
            <a:r>
              <a:rPr lang="en-US" dirty="0" err="1" smtClean="0">
                <a:solidFill>
                  <a:srgbClr val="000000"/>
                </a:solidFill>
                <a:latin typeface="Wingdings"/>
                <a:ea typeface="Wingdings"/>
                <a:cs typeface="Wingdings"/>
              </a:rPr>
              <a:t></a:t>
            </a:r>
            <a:r>
              <a:rPr lang="en-US" dirty="0" err="1" smtClean="0">
                <a:solidFill>
                  <a:srgbClr val="000000"/>
                </a:solidFill>
              </a:rPr>
              <a:t>Y’all</a:t>
            </a:r>
            <a:r>
              <a:rPr lang="en-US" dirty="0" smtClean="0">
                <a:solidFill>
                  <a:srgbClr val="000000"/>
                </a:solidFill>
              </a:rPr>
              <a:t> (</a:t>
            </a:r>
            <a:r>
              <a:rPr lang="en-US" dirty="0" err="1" smtClean="0">
                <a:solidFill>
                  <a:srgbClr val="000000"/>
                </a:solidFill>
              </a:rPr>
              <a:t>vosotros</a:t>
            </a:r>
            <a:r>
              <a:rPr lang="en-US" dirty="0" smtClean="0">
                <a:solidFill>
                  <a:srgbClr val="000000"/>
                </a:solidFill>
              </a:rPr>
              <a:t>)</a:t>
            </a:r>
            <a:br>
              <a:rPr lang="en-US" dirty="0" smtClean="0">
                <a:solidFill>
                  <a:srgbClr val="000000"/>
                </a:solidFill>
              </a:rPr>
            </a:br>
            <a:r>
              <a:rPr lang="en-US" dirty="0" err="1" smtClean="0">
                <a:solidFill>
                  <a:srgbClr val="000000"/>
                </a:solidFill>
              </a:rPr>
              <a:t>Los</a:t>
            </a:r>
            <a:r>
              <a:rPr lang="en-US" dirty="0" err="1" smtClean="0">
                <a:solidFill>
                  <a:srgbClr val="000000"/>
                </a:solidFill>
                <a:latin typeface="Wingdings"/>
                <a:ea typeface="Wingdings"/>
                <a:cs typeface="Wingdings"/>
              </a:rPr>
              <a:t></a:t>
            </a:r>
            <a:r>
              <a:rPr lang="en-US" dirty="0" err="1" smtClean="0">
                <a:solidFill>
                  <a:srgbClr val="000000"/>
                </a:solidFill>
              </a:rPr>
              <a:t>Them</a:t>
            </a:r>
            <a:r>
              <a:rPr lang="en-US" dirty="0" smtClean="0">
                <a:solidFill>
                  <a:srgbClr val="000000"/>
                </a:solidFill>
              </a:rPr>
              <a:t>, You (formal, plural/UDS.)</a:t>
            </a:r>
            <a:br>
              <a:rPr lang="en-US" dirty="0" smtClean="0">
                <a:solidFill>
                  <a:srgbClr val="000000"/>
                </a:solidFill>
              </a:rPr>
            </a:br>
            <a:r>
              <a:rPr lang="en-US" dirty="0" err="1" smtClean="0">
                <a:solidFill>
                  <a:srgbClr val="000000"/>
                </a:solidFill>
              </a:rPr>
              <a:t>Las</a:t>
            </a:r>
            <a:r>
              <a:rPr lang="en-US" dirty="0" err="1" smtClean="0">
                <a:solidFill>
                  <a:srgbClr val="000000"/>
                </a:solidFill>
                <a:latin typeface="Wingdings"/>
                <a:ea typeface="Wingdings"/>
                <a:cs typeface="Wingdings"/>
              </a:rPr>
              <a:t></a:t>
            </a:r>
            <a:r>
              <a:rPr lang="en-US" dirty="0" err="1" smtClean="0">
                <a:solidFill>
                  <a:srgbClr val="000000"/>
                </a:solidFill>
              </a:rPr>
              <a:t>Them</a:t>
            </a:r>
            <a:r>
              <a:rPr lang="en-US" dirty="0" smtClean="0">
                <a:solidFill>
                  <a:srgbClr val="000000"/>
                </a:solidFill>
              </a:rPr>
              <a:t>, You (formal, plural/ UDS.)</a:t>
            </a:r>
            <a:endParaRPr lang="en-US" dirty="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5100"/>
          </a:xfrm>
        </p:spPr>
        <p:txBody>
          <a:bodyPr>
            <a:normAutofit fontScale="90000"/>
          </a:bodyPr>
          <a:lstStyle/>
          <a:p>
            <a:r>
              <a:rPr lang="en-US" dirty="0" smtClean="0">
                <a:solidFill>
                  <a:srgbClr val="000000"/>
                </a:solidFill>
              </a:rPr>
              <a:t>In Spanish, the direct object pronoun (D.O.P) comes </a:t>
            </a:r>
            <a:r>
              <a:rPr lang="en-US" b="1" dirty="0" smtClean="0">
                <a:solidFill>
                  <a:srgbClr val="000000"/>
                </a:solidFill>
              </a:rPr>
              <a:t>before</a:t>
            </a:r>
            <a:r>
              <a:rPr lang="en-US" dirty="0" smtClean="0">
                <a:solidFill>
                  <a:srgbClr val="000000"/>
                </a:solidFill>
              </a:rPr>
              <a:t> the conjugated verb.</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In negative expressions, the “NO” comes before the D.O.P</a:t>
            </a:r>
            <a:br>
              <a:rPr lang="en-US" dirty="0" smtClean="0">
                <a:solidFill>
                  <a:srgbClr val="000000"/>
                </a:solidFill>
              </a:rPr>
            </a:br>
            <a:r>
              <a:rPr lang="en-US" dirty="0" smtClean="0">
                <a:solidFill>
                  <a:srgbClr val="000000"/>
                </a:solidFill>
              </a:rPr>
              <a:t/>
            </a:r>
            <a:br>
              <a:rPr lang="en-US" dirty="0" smtClean="0">
                <a:solidFill>
                  <a:srgbClr val="000000"/>
                </a:solidFill>
              </a:rPr>
            </a:br>
            <a:r>
              <a:rPr lang="en-US" dirty="0" smtClean="0">
                <a:solidFill>
                  <a:srgbClr val="000000"/>
                </a:solidFill>
              </a:rPr>
              <a:t>The </a:t>
            </a:r>
            <a:r>
              <a:rPr lang="en-US" dirty="0" err="1" smtClean="0">
                <a:solidFill>
                  <a:srgbClr val="000000"/>
                </a:solidFill>
              </a:rPr>
              <a:t>D.O.Ps</a:t>
            </a:r>
            <a:r>
              <a:rPr lang="en-US" dirty="0" smtClean="0">
                <a:solidFill>
                  <a:srgbClr val="000000"/>
                </a:solidFill>
              </a:rPr>
              <a:t>  lo, la, los, and </a:t>
            </a:r>
            <a:r>
              <a:rPr lang="en-US" dirty="0" err="1" smtClean="0">
                <a:solidFill>
                  <a:srgbClr val="000000"/>
                </a:solidFill>
              </a:rPr>
              <a:t>las</a:t>
            </a:r>
            <a:r>
              <a:rPr lang="en-US" dirty="0" smtClean="0">
                <a:solidFill>
                  <a:srgbClr val="000000"/>
                </a:solidFill>
              </a:rPr>
              <a:t> can refer to people or things.</a:t>
            </a:r>
            <a:endParaRPr lang="en-US"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a:bodyPr>
          <a:lstStyle/>
          <a:p>
            <a:r>
              <a:rPr lang="en-US" sz="3600" dirty="0" err="1" smtClean="0">
                <a:solidFill>
                  <a:srgbClr val="000000"/>
                </a:solidFill>
              </a:rPr>
              <a:t>Ejemplos</a:t>
            </a:r>
            <a:r>
              <a:rPr lang="en-US" sz="3600" dirty="0" smtClean="0">
                <a:solidFill>
                  <a:srgbClr val="000000"/>
                </a:solidFill>
              </a:rPr>
              <a:t>:</a:t>
            </a:r>
            <a:br>
              <a:rPr lang="en-US" sz="3600" dirty="0" smtClean="0">
                <a:solidFill>
                  <a:srgbClr val="000000"/>
                </a:solidFill>
              </a:rPr>
            </a:br>
            <a:r>
              <a:rPr lang="en-US" sz="3600" dirty="0" smtClean="0">
                <a:solidFill>
                  <a:srgbClr val="000000"/>
                </a:solidFill>
              </a:rPr>
              <a:t>							I do not see </a:t>
            </a:r>
            <a:r>
              <a:rPr lang="en-US" sz="3600" b="1" dirty="0" smtClean="0">
                <a:solidFill>
                  <a:srgbClr val="000000"/>
                </a:solidFill>
              </a:rPr>
              <a:t>her</a:t>
            </a:r>
            <a:r>
              <a:rPr lang="en-US" sz="3600" dirty="0" smtClean="0">
                <a:solidFill>
                  <a:srgbClr val="000000"/>
                </a:solidFill>
              </a:rPr>
              <a:t/>
            </a:r>
            <a:br>
              <a:rPr lang="en-US" sz="3600" dirty="0" smtClean="0">
                <a:solidFill>
                  <a:srgbClr val="000000"/>
                </a:solidFill>
              </a:rPr>
            </a:br>
            <a:r>
              <a:rPr lang="en-US" sz="3600" dirty="0" smtClean="0">
                <a:solidFill>
                  <a:srgbClr val="000000"/>
                </a:solidFill>
              </a:rPr>
              <a:t>No la </a:t>
            </a:r>
            <a:r>
              <a:rPr lang="en-US" sz="3600" dirty="0" err="1" smtClean="0">
                <a:solidFill>
                  <a:srgbClr val="000000"/>
                </a:solidFill>
              </a:rPr>
              <a:t>veo</a:t>
            </a:r>
            <a:r>
              <a:rPr lang="en-US" sz="3600" dirty="0" err="1" smtClean="0">
                <a:solidFill>
                  <a:srgbClr val="000000"/>
                </a:solidFill>
                <a:latin typeface="Wingdings"/>
                <a:ea typeface="Wingdings"/>
                <a:cs typeface="Wingdings"/>
              </a:rPr>
              <a:t></a:t>
            </a:r>
            <a:r>
              <a:rPr lang="en-US" sz="3600" dirty="0" smtClean="0">
                <a:solidFill>
                  <a:srgbClr val="000000"/>
                </a:solidFill>
                <a:latin typeface="Wingdings"/>
                <a:ea typeface="Wingdings"/>
                <a:cs typeface="Wingdings"/>
              </a:rPr>
              <a:t/>
            </a:r>
            <a:br>
              <a:rPr lang="en-US" sz="3600" dirty="0" smtClean="0">
                <a:solidFill>
                  <a:srgbClr val="000000"/>
                </a:solidFill>
                <a:latin typeface="Wingdings"/>
                <a:ea typeface="Wingdings"/>
                <a:cs typeface="Wingdings"/>
              </a:rPr>
            </a:br>
            <a:r>
              <a:rPr lang="en-US" sz="3600" dirty="0" smtClean="0">
                <a:solidFill>
                  <a:srgbClr val="000000"/>
                </a:solidFill>
                <a:latin typeface="Wingdings"/>
                <a:ea typeface="Wingdings"/>
                <a:cs typeface="Wingdings"/>
              </a:rPr>
              <a:t>					</a:t>
            </a:r>
            <a:r>
              <a:rPr lang="en-US" sz="3600" dirty="0" err="1" smtClean="0">
                <a:solidFill>
                  <a:srgbClr val="000000"/>
                </a:solidFill>
                <a:latin typeface="Wingdings"/>
                <a:ea typeface="Wingdings"/>
                <a:cs typeface="Wingdings"/>
              </a:rPr>
              <a:t></a:t>
            </a:r>
            <a:r>
              <a:rPr lang="en-US" sz="3600" dirty="0" smtClean="0">
                <a:solidFill>
                  <a:srgbClr val="000000"/>
                </a:solidFill>
              </a:rPr>
              <a:t/>
            </a:r>
            <a:br>
              <a:rPr lang="en-US" sz="3600" dirty="0" smtClean="0">
                <a:solidFill>
                  <a:srgbClr val="000000"/>
                </a:solidFill>
              </a:rPr>
            </a:br>
            <a:r>
              <a:rPr lang="en-US" sz="3600" dirty="0" smtClean="0">
                <a:solidFill>
                  <a:srgbClr val="000000"/>
                </a:solidFill>
              </a:rPr>
              <a:t>										I do not see </a:t>
            </a:r>
            <a:r>
              <a:rPr lang="en-US" sz="3600" b="1" dirty="0" smtClean="0">
                <a:solidFill>
                  <a:srgbClr val="000000"/>
                </a:solidFill>
              </a:rPr>
              <a:t>it</a:t>
            </a:r>
            <a:br>
              <a:rPr lang="en-US" sz="3600" b="1" dirty="0" smtClean="0">
                <a:solidFill>
                  <a:srgbClr val="000000"/>
                </a:solidFill>
              </a:rPr>
            </a:br>
            <a:r>
              <a:rPr lang="en-US" sz="3600" b="1" dirty="0" smtClean="0">
                <a:solidFill>
                  <a:srgbClr val="000000"/>
                </a:solidFill>
              </a:rPr>
              <a:t/>
            </a:r>
            <a:br>
              <a:rPr lang="en-US" sz="3600" b="1" dirty="0" smtClean="0">
                <a:solidFill>
                  <a:srgbClr val="000000"/>
                </a:solidFill>
              </a:rPr>
            </a:br>
            <a:r>
              <a:rPr lang="en-US" sz="3600" b="1" dirty="0" smtClean="0">
                <a:solidFill>
                  <a:srgbClr val="000000"/>
                </a:solidFill>
              </a:rPr>
              <a:t>										</a:t>
            </a:r>
            <a:r>
              <a:rPr lang="en-US" sz="3600" dirty="0" smtClean="0">
                <a:solidFill>
                  <a:srgbClr val="000000"/>
                </a:solidFill>
              </a:rPr>
              <a:t>We never see </a:t>
            </a:r>
            <a:r>
              <a:rPr lang="en-US" sz="3600" b="1" dirty="0" smtClean="0">
                <a:solidFill>
                  <a:srgbClr val="000000"/>
                </a:solidFill>
              </a:rPr>
              <a:t>her</a:t>
            </a:r>
            <a:br>
              <a:rPr lang="en-US" sz="3600" b="1" dirty="0" smtClean="0">
                <a:solidFill>
                  <a:srgbClr val="000000"/>
                </a:solidFill>
              </a:rPr>
            </a:br>
            <a:r>
              <a:rPr lang="en-US" sz="3600" dirty="0" err="1" smtClean="0">
                <a:solidFill>
                  <a:srgbClr val="000000"/>
                </a:solidFill>
              </a:rPr>
              <a:t>Nunca</a:t>
            </a:r>
            <a:r>
              <a:rPr lang="en-US" sz="3600" dirty="0" smtClean="0">
                <a:solidFill>
                  <a:srgbClr val="000000"/>
                </a:solidFill>
              </a:rPr>
              <a:t> lo </a:t>
            </a:r>
            <a:r>
              <a:rPr lang="en-US" sz="3600" dirty="0" err="1" smtClean="0">
                <a:solidFill>
                  <a:srgbClr val="000000"/>
                </a:solidFill>
              </a:rPr>
              <a:t>vemos</a:t>
            </a:r>
            <a:r>
              <a:rPr lang="en-US" sz="3600" dirty="0" err="1" smtClean="0">
                <a:solidFill>
                  <a:srgbClr val="000000"/>
                </a:solidFill>
                <a:latin typeface="Wingdings"/>
                <a:ea typeface="Wingdings"/>
                <a:cs typeface="Wingdings"/>
              </a:rPr>
              <a:t></a:t>
            </a:r>
            <a:r>
              <a:rPr lang="en-US" sz="3600" dirty="0" smtClean="0">
                <a:solidFill>
                  <a:srgbClr val="000000"/>
                </a:solidFill>
                <a:latin typeface="Wingdings"/>
                <a:ea typeface="Wingdings"/>
                <a:cs typeface="Wingdings"/>
              </a:rPr>
              <a:t/>
            </a:r>
            <a:br>
              <a:rPr lang="en-US" sz="3600" dirty="0" smtClean="0">
                <a:solidFill>
                  <a:srgbClr val="000000"/>
                </a:solidFill>
                <a:latin typeface="Wingdings"/>
                <a:ea typeface="Wingdings"/>
                <a:cs typeface="Wingdings"/>
              </a:rPr>
            </a:br>
            <a:r>
              <a:rPr lang="en-US" sz="3600" dirty="0" smtClean="0">
                <a:solidFill>
                  <a:srgbClr val="000000"/>
                </a:solidFill>
                <a:latin typeface="Wingdings"/>
                <a:ea typeface="Wingdings"/>
                <a:cs typeface="Wingdings"/>
              </a:rPr>
              <a:t>								</a:t>
            </a:r>
            <a:r>
              <a:rPr lang="en-US" sz="3600" dirty="0" err="1" smtClean="0">
                <a:solidFill>
                  <a:srgbClr val="000000"/>
                </a:solidFill>
                <a:latin typeface="Wingdings"/>
                <a:ea typeface="Wingdings"/>
                <a:cs typeface="Wingdings"/>
              </a:rPr>
              <a:t></a:t>
            </a:r>
            <a:r>
              <a:rPr lang="en-US" sz="3600" b="1" dirty="0" smtClean="0">
                <a:solidFill>
                  <a:srgbClr val="000000"/>
                </a:solidFill>
              </a:rPr>
              <a:t/>
            </a:r>
            <a:br>
              <a:rPr lang="en-US" sz="3600" b="1" dirty="0" smtClean="0">
                <a:solidFill>
                  <a:srgbClr val="000000"/>
                </a:solidFill>
              </a:rPr>
            </a:br>
            <a:r>
              <a:rPr lang="en-US" sz="3600" b="1" dirty="0" smtClean="0">
                <a:solidFill>
                  <a:srgbClr val="000000"/>
                </a:solidFill>
              </a:rPr>
              <a:t>												</a:t>
            </a:r>
            <a:r>
              <a:rPr lang="en-US" sz="3600" dirty="0" smtClean="0">
                <a:solidFill>
                  <a:srgbClr val="000000"/>
                </a:solidFill>
              </a:rPr>
              <a:t>We never see </a:t>
            </a:r>
            <a:r>
              <a:rPr lang="en-US" sz="3600" b="1" dirty="0" smtClean="0">
                <a:solidFill>
                  <a:srgbClr val="000000"/>
                </a:solidFill>
              </a:rPr>
              <a:t>it</a:t>
            </a:r>
            <a:endParaRPr lang="en-US" sz="3600" b="1"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39402"/>
          </a:xfrm>
        </p:spPr>
        <p:txBody>
          <a:bodyPr>
            <a:normAutofit fontScale="90000"/>
          </a:bodyPr>
          <a:lstStyle/>
          <a:p>
            <a:r>
              <a:rPr lang="en-US" sz="3556" dirty="0" smtClean="0">
                <a:solidFill>
                  <a:srgbClr val="000000"/>
                </a:solidFill>
              </a:rPr>
              <a:t>Just a reminder on how to make a sentence negative:</a:t>
            </a:r>
            <a:br>
              <a:rPr lang="en-US" sz="3556" dirty="0" smtClean="0">
                <a:solidFill>
                  <a:srgbClr val="000000"/>
                </a:solidFill>
              </a:rPr>
            </a:br>
            <a:r>
              <a:rPr lang="en-US" sz="3556" dirty="0" smtClean="0">
                <a:solidFill>
                  <a:srgbClr val="000000"/>
                </a:solidFill>
                <a:latin typeface="Zapf Dingbats"/>
                <a:ea typeface="Zapf Dingbats"/>
                <a:cs typeface="Zapf Dingbats"/>
              </a:rPr>
              <a:t>✔</a:t>
            </a:r>
            <a:r>
              <a:rPr lang="en-US" sz="3556" dirty="0" smtClean="0">
                <a:solidFill>
                  <a:srgbClr val="000000"/>
                </a:solidFill>
              </a:rPr>
              <a:t>Place the negative like no, or </a:t>
            </a:r>
            <a:r>
              <a:rPr lang="en-US" sz="3556" dirty="0" err="1" smtClean="0">
                <a:solidFill>
                  <a:srgbClr val="000000"/>
                </a:solidFill>
              </a:rPr>
              <a:t>nunca</a:t>
            </a:r>
            <a:r>
              <a:rPr lang="en-US" sz="3556" dirty="0" smtClean="0">
                <a:solidFill>
                  <a:srgbClr val="000000"/>
                </a:solidFill>
              </a:rPr>
              <a:t> (never) before the the verb (and D.O.P if there is one).</a:t>
            </a:r>
            <a:br>
              <a:rPr lang="en-US" sz="3556" dirty="0" smtClean="0">
                <a:solidFill>
                  <a:srgbClr val="000000"/>
                </a:solidFill>
              </a:rPr>
            </a:br>
            <a:r>
              <a:rPr lang="en-US" sz="3556" dirty="0" err="1" smtClean="0">
                <a:solidFill>
                  <a:srgbClr val="000000"/>
                </a:solidFill>
              </a:rPr>
              <a:t>Ejemlos</a:t>
            </a:r>
            <a:r>
              <a:rPr lang="en-US" sz="3556" dirty="0" smtClean="0">
                <a:solidFill>
                  <a:srgbClr val="000000"/>
                </a:solidFill>
              </a:rPr>
              <a:t>: </a:t>
            </a:r>
            <a:r>
              <a:rPr lang="en-US" dirty="0" smtClean="0">
                <a:solidFill>
                  <a:srgbClr val="000000"/>
                </a:solidFill>
              </a:rPr>
              <a:t/>
            </a:r>
            <a:br>
              <a:rPr lang="en-US" dirty="0" smtClean="0">
                <a:solidFill>
                  <a:srgbClr val="000000"/>
                </a:solidFill>
              </a:rPr>
            </a:br>
            <a:r>
              <a:rPr lang="en-US" sz="3556" dirty="0" err="1" smtClean="0">
                <a:solidFill>
                  <a:srgbClr val="000000"/>
                </a:solidFill>
              </a:rPr>
              <a:t>Mis</a:t>
            </a:r>
            <a:r>
              <a:rPr lang="en-US" sz="3556" dirty="0" smtClean="0">
                <a:solidFill>
                  <a:srgbClr val="000000"/>
                </a:solidFill>
              </a:rPr>
              <a:t> amigos </a:t>
            </a:r>
            <a:r>
              <a:rPr lang="en-US" sz="3556" b="1" dirty="0" smtClean="0">
                <a:solidFill>
                  <a:srgbClr val="000000"/>
                </a:solidFill>
              </a:rPr>
              <a:t>no</a:t>
            </a:r>
            <a:r>
              <a:rPr lang="en-US" sz="3556" dirty="0" smtClean="0">
                <a:solidFill>
                  <a:srgbClr val="000000"/>
                </a:solidFill>
              </a:rPr>
              <a:t> </a:t>
            </a:r>
            <a:r>
              <a:rPr lang="en-US" sz="3556" dirty="0" err="1" smtClean="0">
                <a:solidFill>
                  <a:srgbClr val="000000"/>
                </a:solidFill>
              </a:rPr>
              <a:t>están</a:t>
            </a:r>
            <a:r>
              <a:rPr lang="en-US" sz="3556" dirty="0" smtClean="0">
                <a:solidFill>
                  <a:srgbClr val="000000"/>
                </a:solidFill>
              </a:rPr>
              <a:t> en la </a:t>
            </a:r>
            <a:r>
              <a:rPr lang="en-US" sz="3556" dirty="0" err="1" smtClean="0">
                <a:solidFill>
                  <a:srgbClr val="000000"/>
                </a:solidFill>
              </a:rPr>
              <a:t>tienda</a:t>
            </a:r>
            <a:r>
              <a:rPr lang="en-US" sz="3556" dirty="0" smtClean="0">
                <a:solidFill>
                  <a:srgbClr val="000000"/>
                </a:solidFill>
              </a:rPr>
              <a:t/>
            </a:r>
            <a:br>
              <a:rPr lang="en-US" sz="3556" dirty="0" smtClean="0">
                <a:solidFill>
                  <a:srgbClr val="000000"/>
                </a:solidFill>
              </a:rPr>
            </a:br>
            <a:r>
              <a:rPr lang="en-US" sz="3556" i="1" dirty="0" smtClean="0">
                <a:solidFill>
                  <a:srgbClr val="000000"/>
                </a:solidFill>
              </a:rPr>
              <a:t>My friends are not in the store</a:t>
            </a:r>
            <a:r>
              <a:rPr lang="en-US" sz="3556" dirty="0" smtClean="0">
                <a:solidFill>
                  <a:srgbClr val="000000"/>
                </a:solidFill>
              </a:rPr>
              <a:t/>
            </a:r>
            <a:br>
              <a:rPr lang="en-US" sz="3556" dirty="0" smtClean="0">
                <a:solidFill>
                  <a:srgbClr val="000000"/>
                </a:solidFill>
              </a:rPr>
            </a:br>
            <a:r>
              <a:rPr lang="en-US" sz="3556" b="1" dirty="0" smtClean="0">
                <a:solidFill>
                  <a:srgbClr val="000000"/>
                </a:solidFill>
              </a:rPr>
              <a:t>No</a:t>
            </a:r>
            <a:r>
              <a:rPr lang="en-US" sz="3556" dirty="0" smtClean="0">
                <a:solidFill>
                  <a:srgbClr val="000000"/>
                </a:solidFill>
              </a:rPr>
              <a:t> </a:t>
            </a:r>
            <a:r>
              <a:rPr lang="en-US" sz="3556" dirty="0" err="1" smtClean="0">
                <a:solidFill>
                  <a:srgbClr val="000000"/>
                </a:solidFill>
              </a:rPr>
              <a:t>tengo</a:t>
            </a:r>
            <a:r>
              <a:rPr lang="en-US" sz="3556" dirty="0" smtClean="0">
                <a:solidFill>
                  <a:srgbClr val="000000"/>
                </a:solidFill>
              </a:rPr>
              <a:t> mucho </a:t>
            </a:r>
            <a:r>
              <a:rPr lang="en-US" sz="3556" dirty="0" err="1" smtClean="0">
                <a:solidFill>
                  <a:srgbClr val="000000"/>
                </a:solidFill>
              </a:rPr>
              <a:t>dinero</a:t>
            </a:r>
            <a:r>
              <a:rPr lang="en-US" sz="3556" dirty="0" smtClean="0">
                <a:solidFill>
                  <a:srgbClr val="000000"/>
                </a:solidFill>
              </a:rPr>
              <a:t/>
            </a:r>
            <a:br>
              <a:rPr lang="en-US" sz="3556" dirty="0" smtClean="0">
                <a:solidFill>
                  <a:srgbClr val="000000"/>
                </a:solidFill>
              </a:rPr>
            </a:br>
            <a:r>
              <a:rPr lang="en-US" sz="3556" i="1" dirty="0" smtClean="0">
                <a:solidFill>
                  <a:srgbClr val="000000"/>
                </a:solidFill>
              </a:rPr>
              <a:t>I do not have a lot of money</a:t>
            </a:r>
            <a:r>
              <a:rPr lang="en-US" sz="3556" dirty="0" smtClean="0">
                <a:solidFill>
                  <a:srgbClr val="000000"/>
                </a:solidFill>
              </a:rPr>
              <a:t/>
            </a:r>
            <a:br>
              <a:rPr lang="en-US" sz="3556" dirty="0" smtClean="0">
                <a:solidFill>
                  <a:srgbClr val="000000"/>
                </a:solidFill>
              </a:rPr>
            </a:br>
            <a:r>
              <a:rPr lang="en-US" sz="3556" dirty="0" smtClean="0">
                <a:solidFill>
                  <a:srgbClr val="000000"/>
                </a:solidFill>
              </a:rPr>
              <a:t>Elena </a:t>
            </a:r>
            <a:r>
              <a:rPr lang="en-US" sz="3556" b="1" dirty="0" smtClean="0">
                <a:solidFill>
                  <a:srgbClr val="000000"/>
                </a:solidFill>
              </a:rPr>
              <a:t>no</a:t>
            </a:r>
            <a:r>
              <a:rPr lang="en-US" sz="3556" dirty="0" smtClean="0">
                <a:solidFill>
                  <a:srgbClr val="000000"/>
                </a:solidFill>
              </a:rPr>
              <a:t> </a:t>
            </a:r>
            <a:r>
              <a:rPr lang="en-US" sz="3556" dirty="0" err="1" smtClean="0">
                <a:solidFill>
                  <a:srgbClr val="000000"/>
                </a:solidFill>
              </a:rPr>
              <a:t>las</a:t>
            </a:r>
            <a:r>
              <a:rPr lang="en-US" sz="3556" dirty="0" smtClean="0">
                <a:solidFill>
                  <a:srgbClr val="000000"/>
                </a:solidFill>
              </a:rPr>
              <a:t> </a:t>
            </a:r>
            <a:r>
              <a:rPr lang="en-US" sz="3556" dirty="0" err="1" smtClean="0">
                <a:solidFill>
                  <a:srgbClr val="000000"/>
                </a:solidFill>
              </a:rPr>
              <a:t>tiene</a:t>
            </a:r>
            <a:r>
              <a:rPr lang="en-US" sz="3556" dirty="0" smtClean="0">
                <a:solidFill>
                  <a:srgbClr val="000000"/>
                </a:solidFill>
              </a:rPr>
              <a:t> </a:t>
            </a:r>
            <a:r>
              <a:rPr lang="en-US" sz="3556" dirty="0" err="1" smtClean="0">
                <a:solidFill>
                  <a:srgbClr val="000000"/>
                </a:solidFill>
              </a:rPr>
              <a:t>tampoco</a:t>
            </a:r>
            <a:r>
              <a:rPr lang="en-US" sz="3556" dirty="0" smtClean="0">
                <a:solidFill>
                  <a:srgbClr val="000000"/>
                </a:solidFill>
              </a:rPr>
              <a:t/>
            </a:r>
            <a:br>
              <a:rPr lang="en-US" sz="3556" dirty="0" smtClean="0">
                <a:solidFill>
                  <a:srgbClr val="000000"/>
                </a:solidFill>
              </a:rPr>
            </a:br>
            <a:r>
              <a:rPr lang="en-US" sz="3556" i="1" dirty="0" smtClean="0">
                <a:solidFill>
                  <a:srgbClr val="000000"/>
                </a:solidFill>
              </a:rPr>
              <a:t>Elena does not have them either</a:t>
            </a:r>
            <a:r>
              <a:rPr lang="en-US" sz="3556" dirty="0" smtClean="0">
                <a:solidFill>
                  <a:srgbClr val="000000"/>
                </a:solidFill>
              </a:rPr>
              <a:t/>
            </a:r>
            <a:br>
              <a:rPr lang="en-US" sz="3556" dirty="0" smtClean="0">
                <a:solidFill>
                  <a:srgbClr val="000000"/>
                </a:solidFill>
              </a:rPr>
            </a:br>
            <a:r>
              <a:rPr lang="en-US" sz="3556" b="1" dirty="0" err="1" smtClean="0">
                <a:solidFill>
                  <a:srgbClr val="000000"/>
                </a:solidFill>
              </a:rPr>
              <a:t>Nunca</a:t>
            </a:r>
            <a:r>
              <a:rPr lang="en-US" sz="3556" dirty="0" smtClean="0">
                <a:solidFill>
                  <a:srgbClr val="000000"/>
                </a:solidFill>
              </a:rPr>
              <a:t> </a:t>
            </a:r>
            <a:r>
              <a:rPr lang="en-US" sz="3556" dirty="0" err="1" smtClean="0">
                <a:solidFill>
                  <a:srgbClr val="000000"/>
                </a:solidFill>
              </a:rPr>
              <a:t>cantas</a:t>
            </a:r>
            <a:r>
              <a:rPr lang="en-US" sz="3556" dirty="0" smtClean="0">
                <a:solidFill>
                  <a:srgbClr val="000000"/>
                </a:solidFill>
              </a:rPr>
              <a:t/>
            </a:r>
            <a:br>
              <a:rPr lang="en-US" sz="3556" dirty="0" smtClean="0">
                <a:solidFill>
                  <a:srgbClr val="000000"/>
                </a:solidFill>
              </a:rPr>
            </a:br>
            <a:r>
              <a:rPr lang="en-US" sz="3556" i="1" dirty="0" smtClean="0">
                <a:solidFill>
                  <a:srgbClr val="000000"/>
                </a:solidFill>
              </a:rPr>
              <a:t>You never sing</a:t>
            </a:r>
            <a:endParaRPr lang="en-US" sz="3556" i="1" dirty="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2933"/>
          </a:xfrm>
        </p:spPr>
        <p:txBody>
          <a:bodyPr/>
          <a:lstStyle/>
          <a:p>
            <a:r>
              <a:rPr lang="en-US" dirty="0" smtClean="0">
                <a:solidFill>
                  <a:srgbClr val="000000"/>
                </a:solidFill>
              </a:rPr>
              <a:t> ¡Lo </a:t>
            </a:r>
            <a:r>
              <a:rPr lang="en-US" dirty="0" err="1" smtClean="0">
                <a:solidFill>
                  <a:srgbClr val="000000"/>
                </a:solidFill>
              </a:rPr>
              <a:t>practicamos</a:t>
            </a:r>
            <a:r>
              <a:rPr lang="en-US" dirty="0">
                <a:solidFill>
                  <a:srgbClr val="000000"/>
                </a:solidFill>
              </a:rPr>
              <a:t>!</a:t>
            </a:r>
          </a:p>
        </p:txBody>
      </p:sp>
    </p:spTree>
  </p:cSld>
  <p:clrMapOvr>
    <a:masterClrMapping/>
  </p:clrMapOvr>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TotalTime>
  <Words>980</Words>
  <Application>Microsoft Macintosh PowerPoint</Application>
  <PresentationFormat>On-screen Show (4:3)</PresentationFormat>
  <Paragraphs>43</Paragraphs>
  <Slides>41</Slides>
  <Notes>0</Notes>
  <HiddenSlides>0</HiddenSlides>
  <MMClips>0</MMClips>
  <ScaleCrop>false</ScaleCrop>
  <HeadingPairs>
    <vt:vector size="4" baseType="variant">
      <vt:variant>
        <vt:lpstr>Design Template</vt:lpstr>
      </vt:variant>
      <vt:variant>
        <vt:i4>1</vt:i4>
      </vt:variant>
      <vt:variant>
        <vt:lpstr>Slide Titles</vt:lpstr>
      </vt:variant>
      <vt:variant>
        <vt:i4>41</vt:i4>
      </vt:variant>
    </vt:vector>
  </HeadingPairs>
  <TitlesOfParts>
    <vt:vector size="42" baseType="lpstr">
      <vt:lpstr>Office Theme</vt:lpstr>
      <vt:lpstr>Time for a little grammar </vt:lpstr>
      <vt:lpstr>Direct Objects  A direct object is the person or thing in a sentence that directly receives the action of the verb. They answer the question “WHO” or “WHAT”</vt:lpstr>
      <vt:lpstr>Example: They see THE STORE  (they see WHAT?)  Diego sees CARLA  (Diego sees WHOM?)</vt:lpstr>
      <vt:lpstr>Sometimes, a direct object pronoun is used to replace the noun (the WHO or WHAT)  Example: They see THE STOREThey see IT Diego sees CARLADiego sees HER</vt:lpstr>
      <vt:lpstr>The direct object pronouns are: MeMe TeTú LoHim, It, You (formal/UD.) LaHer, It, You (formal/UD.) NosUs OsY’all (vosotros) LosThem, You (formal, plural/UDS.) LasThem, You (formal, plural/ UDS.)</vt:lpstr>
      <vt:lpstr>In Spanish, the direct object pronoun (D.O.P) comes before the conjugated verb.  In negative expressions, the “NO” comes before the D.O.P  The D.O.Ps  lo, la, los, and las can refer to people or things.</vt:lpstr>
      <vt:lpstr>Ejemplos:        I do not see her No la veo                 I do not see it            We never see her Nunca lo vemos                      We never see it</vt:lpstr>
      <vt:lpstr>Just a reminder on how to make a sentence negative: ✔Place the negative like no, or nunca (never) before the the verb (and D.O.P if there is one). Ejemlos:  Mis amigos no están en la tienda My friends are not in the store No tengo mucho dinero I do not have a lot of money Elena no las tiene tampoco Elena does not have them either Nunca cantas You never sing</vt:lpstr>
      <vt:lpstr> ¡Lo practicamos!</vt:lpstr>
      <vt:lpstr>Ves la computadora?</vt:lpstr>
      <vt:lpstr>Sí la veo No la veo</vt:lpstr>
      <vt:lpstr>Ves el carro?</vt:lpstr>
      <vt:lpstr>Sí lo veo No lo veo</vt:lpstr>
      <vt:lpstr>Ves los discos compactos?</vt:lpstr>
      <vt:lpstr>Sí los vo No los veo</vt:lpstr>
      <vt:lpstr>Ves la grabadora?</vt:lpstr>
      <vt:lpstr>Sí la veo No la veo</vt:lpstr>
      <vt:lpstr>Ves el libro de español?</vt:lpstr>
      <vt:lpstr>Sí lo veo No lo veo</vt:lpstr>
      <vt:lpstr>Ves las revistas de música?</vt:lpstr>
      <vt:lpstr>Sí las veo No las veo </vt:lpstr>
      <vt:lpstr>1. ¿Necesitas los mapas de Puerto Limón? 2. ¿Pasas la horas libres en la playa? 3. ¿Lees las revistas en español? 4. ¿Compras los discos compactos de tu cantante favorito/a? 5. ¿Entras los números en la computadora? 6. ¿Cantas las canciones de amor?</vt:lpstr>
      <vt:lpstr>1. Sí/No los necesito. 2. Sí/No las paso en la playa. 3. Sí/No las leo. 4. Sí/No los compro. 5. Sí/No los entro. 6. Sí/No las canto.</vt:lpstr>
      <vt:lpstr>OK, enough grammar for today.  Oy vey. We can all relax now.     </vt:lpstr>
      <vt:lpstr>       Let’s play un juego de adivinanzas (a guessing game) Adjectives: Rubio Moreno Pelirojo Guapo Alto Bajo Divertido Aburrido Inteligente Bueno  Delgado Gordo     </vt:lpstr>
      <vt:lpstr>Q: ¿A quién ves? A: Veo una chica…</vt:lpstr>
      <vt:lpstr>Los días de la semana hispana ✔The first day of the week is Monday ✔Days of the week are not capitalized ✔Use el, or los when referring to when an event takes place ✔Spanish does NOT use “on” to refer to days of the week ✔Never use el or los after any form of ser (EX. es lunes, NOT es el lunes) ★pp. 186, 187 ex. 17</vt:lpstr>
      <vt:lpstr>Tener- To have Yo Tengo  Nosotros Tenemos Tú Tienes  Vosotros Tenéis Él Tiene  Ellos Tienen</vt:lpstr>
      <vt:lpstr>El Amor</vt:lpstr>
      <vt:lpstr>La Canción</vt:lpstr>
      <vt:lpstr>La Guitarra</vt:lpstr>
      <vt:lpstr>El Deporte</vt:lpstr>
      <vt:lpstr>El fútbol</vt:lpstr>
      <vt:lpstr>La Librería</vt:lpstr>
      <vt:lpstr>La Película</vt:lpstr>
      <vt:lpstr>El Viaje- vacation/trip</vt:lpstr>
      <vt:lpstr>El Dinero</vt:lpstr>
      <vt:lpstr>El Gato/La Gata</vt:lpstr>
      <vt:lpstr>El Perro/La Perra</vt:lpstr>
      <vt:lpstr>Some important words: entonces- then entonces voy con mis amigos-then I go with my friends tan- so Soy tan ocupado- I am so busy el fin- the end un poco- a little </vt:lpstr>
      <vt:lpstr>    Begin writing a journal entry describing yourself and someone you are close to. Topics you should cover:  Introduce yourself Tell your age Describe yourself Talk about your family Describe someone in your family or a friend Talk about things that you like to do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for a little grammar </dc:title>
  <dc:creator>Frankel Jewish Academy</dc:creator>
  <cp:lastModifiedBy>Frankel Jewish Academy</cp:lastModifiedBy>
  <cp:revision>10</cp:revision>
  <dcterms:created xsi:type="dcterms:W3CDTF">2012-01-06T18:29:20Z</dcterms:created>
  <dcterms:modified xsi:type="dcterms:W3CDTF">2012-01-06T18:29:50Z</dcterms:modified>
</cp:coreProperties>
</file>